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67" r:id="rId3"/>
    <p:sldId id="268" r:id="rId4"/>
    <p:sldId id="262" r:id="rId5"/>
    <p:sldId id="269" r:id="rId6"/>
    <p:sldId id="265" r:id="rId7"/>
    <p:sldId id="270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7" r:id="rId17"/>
    <p:sldId id="296" r:id="rId18"/>
    <p:sldId id="283" r:id="rId19"/>
    <p:sldId id="305" r:id="rId20"/>
    <p:sldId id="315" r:id="rId21"/>
    <p:sldId id="314" r:id="rId22"/>
    <p:sldId id="306" r:id="rId23"/>
    <p:sldId id="308" r:id="rId24"/>
    <p:sldId id="301" r:id="rId25"/>
    <p:sldId id="309" r:id="rId26"/>
    <p:sldId id="303" r:id="rId27"/>
    <p:sldId id="312" r:id="rId28"/>
    <p:sldId id="311" r:id="rId29"/>
    <p:sldId id="277" r:id="rId30"/>
    <p:sldId id="304" r:id="rId31"/>
    <p:sldId id="27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2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/>
    <p:restoredTop sz="95915"/>
  </p:normalViewPr>
  <p:slideViewPr>
    <p:cSldViewPr snapToGrid="0">
      <p:cViewPr varScale="1">
        <p:scale>
          <a:sx n="105" d="100"/>
          <a:sy n="105" d="100"/>
        </p:scale>
        <p:origin x="984" y="192"/>
      </p:cViewPr>
      <p:guideLst>
        <p:guide orient="horz" pos="4272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E643B-6BE5-454C-BCE1-FEAAF26FE19D}" type="datetimeFigureOut">
              <a:rPr lang="en-US" smtClean="0"/>
              <a:t>2/9/23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D9B05-9389-5E4C-854D-98BBAAE76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71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Compare forecast hour 24 EnKF-var and PF-var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29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Domain Configuration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817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Assimilation comparison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65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Average by forecast lead time AND date (to show impact of aircraft </a:t>
            </a:r>
            <a:r>
              <a:rPr lang="en-US" dirty="0" err="1"/>
              <a:t>obs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737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Best performing member from each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718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Best performing member from each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95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79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047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EnKF member solution similar to its deterministic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8D9B05-9389-5E4C-854D-98BBAAE76D7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986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ACEEE-6EE7-A99C-33D8-49D961F0D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E08EA4-6BD4-21AE-7D1A-87507A95EA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A30DF-708C-5E93-9B08-FB85CAEC3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D5745-DEB9-72B7-E1F0-6DF47356D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C8155-CA6D-71F9-F562-C59498D0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32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A6FC1-72EE-F38A-DA9A-FD6919B5C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335CC7-095E-8B72-7C91-3DEAA01D6A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EA803-CE2E-63BC-C7C0-8D6D85CD1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2B99F-E5B5-618B-11F4-00933749E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5BEF-EF65-2FC7-943B-EBD488C7E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5ADA43-AEC1-0BA5-109E-35EA24E0A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910F0E-ED9B-A34F-6A52-C41E0D313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EC70A-3B2B-1119-A78D-2DC4AF789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5D701-6FF9-C33A-8598-AD5F2DD53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05833-D095-13EC-16D5-86CAB9668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15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77C96-2805-DF56-3BCA-0EF120567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68F57-734D-7138-96F8-EB917DA3B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B57B-1A69-51FB-AEBA-21B42D29D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CB05FF-81D0-75C5-665C-EF2714FB1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D5324-6DDD-278E-7C74-7AA09C9C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87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756F8-8E81-239E-0799-42F5918F4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8D34F-905B-A2E9-FD5C-78B36F933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84222B-9F3D-A225-2926-E03C27F88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6D158-A2B7-B6A9-AB42-B6191B020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4F20C-E916-D0AE-07DA-A1EDEFCB8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88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93093-97BF-7761-5B8F-8A8B010BA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E4464-D6D5-1A77-EF82-9016CBF61A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F89230-7EE3-86EA-7AC6-8CEB24316C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26830-16F4-6EEB-8920-F3A43DF31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195C9E-28F5-4199-AFBB-482D2A6C9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0383AE-F475-6A91-95F4-BE7732A22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9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55C9C-FDEB-94E5-175D-3E476E45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2C4DC-A623-EAA9-1103-370215264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B52B81-1E0D-6590-569C-4A24CF415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C41A4F-28B8-9759-3200-8B7919AE33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9FBD87-1664-CB64-D502-73421B76E1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67F778-47B0-FBFE-CC7F-FE6038CB3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439612-203A-C042-8F20-FC667F7BE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F33048-4BB0-F69A-BBDB-31C96BC55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76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F0375-6BA1-3DE4-AF0C-FBCD923A3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F7D97E-FA88-BD35-5024-2C5634759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E0B8C-734C-DC48-A027-425775CAD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A504B7-734F-1193-2F23-7AD605DB4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80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4045D7-5863-2177-A82D-AA43A59E8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5CD025-E242-9B27-1417-AC09AE14C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33AD2-4561-4C68-FCEA-209430363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90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2B465-F039-D84E-72AF-F616B8BA0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4F7C2-33DF-6009-1FC5-22D71CF67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82D15A-B39E-800A-58F7-C8B196A32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0DB38-949C-AB71-C8A5-465FAD20C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BFA48-41C9-4856-E9D7-83A9F2D92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85248-8201-8C8B-BD02-DBB4DA68B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37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A044C-00C0-C466-A335-03F642CD1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2A8198-3EEA-49A0-471E-956136D73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4FF2DB-8296-5276-FCD5-E648133C2A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83521F-268A-5F9C-2872-492570D23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9267B7-37D5-3276-D6B2-D80C3FD71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9B77F-49EE-11BB-B746-846000C03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4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B9EC2D-DF7E-FD43-61D6-F6D50B111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32A97-3941-7AA0-0157-1F7381820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76E4A5-B44B-E275-79F1-9BBE721C0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A5608-86CE-A847-ADE3-ED1C0E07350B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FC02E-B4A8-9133-FE2F-64FCA6B2BD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B75D4-ED93-EB3B-D705-735707111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CE699-1A8D-7840-B545-2D45A61B0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70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2D381-D77D-AD09-23C9-B55E641ABA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6" y="86810"/>
            <a:ext cx="10472928" cy="3113972"/>
          </a:xfrm>
        </p:spPr>
        <p:txBody>
          <a:bodyPr>
            <a:noAutofit/>
          </a:bodyPr>
          <a:lstStyle/>
          <a:p>
            <a:r>
              <a:rPr lang="en-US" sz="5400" b="1" dirty="0"/>
              <a:t>Tropical Cyclone Hazards Evaluated using Recent Advancements in Ensemble Data Assimilation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C2461A-C17E-D3B2-2075-4832279880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2509"/>
            <a:ext cx="9144000" cy="1988534"/>
          </a:xfrm>
        </p:spPr>
        <p:txBody>
          <a:bodyPr>
            <a:normAutofit/>
          </a:bodyPr>
          <a:lstStyle/>
          <a:p>
            <a:r>
              <a:rPr lang="en-US" sz="2800" dirty="0"/>
              <a:t>Kelly Ryan</a:t>
            </a:r>
          </a:p>
          <a:p>
            <a:r>
              <a:rPr lang="en-US" sz="1400" dirty="0"/>
              <a:t>Cooperative Institute of Marine and Atmospheric Science, Miami, FL</a:t>
            </a:r>
          </a:p>
          <a:p>
            <a:r>
              <a:rPr lang="en-US" sz="1400" dirty="0"/>
              <a:t> </a:t>
            </a:r>
          </a:p>
          <a:p>
            <a:r>
              <a:rPr lang="en-US" sz="2000" dirty="0"/>
              <a:t>Jonathan Poterjoy and Kenta Kurosawa</a:t>
            </a:r>
          </a:p>
          <a:p>
            <a:r>
              <a:rPr lang="en-US" sz="1400" dirty="0"/>
              <a:t>University of Maryland, College Park, MD </a:t>
            </a:r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CC6BD2-FC92-C42B-FA63-0D7BB531B7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48" t="35029" r="55630" b="23784"/>
          <a:stretch/>
        </p:blipFill>
        <p:spPr>
          <a:xfrm>
            <a:off x="83011" y="5711001"/>
            <a:ext cx="1066741" cy="10601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E8571F-98FC-C196-2057-56CE5DD1EC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27" t="33991" r="14843" b="54667"/>
          <a:stretch/>
        </p:blipFill>
        <p:spPr>
          <a:xfrm>
            <a:off x="10950236" y="5711001"/>
            <a:ext cx="1066740" cy="103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63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3EB57F-0F25-4A6F-5678-517E47BBF8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7669" y="3403310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E411BB-563B-70B8-8560-911F13B18917}"/>
              </a:ext>
            </a:extLst>
          </p:cNvPr>
          <p:cNvSpPr txBox="1"/>
          <p:nvPr/>
        </p:nvSpPr>
        <p:spPr>
          <a:xfrm>
            <a:off x="41242" y="2333844"/>
            <a:ext cx="633083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Intensity influenced by island topography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835FEFA-0213-DF04-2378-55EBA947B3FE}"/>
              </a:ext>
            </a:extLst>
          </p:cNvPr>
          <p:cNvCxnSpPr>
            <a:cxnSpLocks/>
          </p:cNvCxnSpPr>
          <p:nvPr/>
        </p:nvCxnSpPr>
        <p:spPr>
          <a:xfrm>
            <a:off x="8558784" y="2438400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eft Brace 18">
            <a:extLst>
              <a:ext uri="{FF2B5EF4-FFF2-40B4-BE49-F238E27FC236}">
                <a16:creationId xmlns:a16="http://schemas.microsoft.com/office/drawing/2014/main" id="{7F9413A5-ECD3-4759-8B9E-95AF8B838855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32CFE23D-3253-8435-1592-F1229CAABC56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1E7668-CDC8-8301-6BA4-C2E898EFB44D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79FF87-E13A-32B3-C03E-1E821EA4B072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2582300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88D0C-F683-1E6B-BA98-2C1D2CD50A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3310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EBB265-A2E0-29B2-901D-1531F20A3F0A}"/>
              </a:ext>
            </a:extLst>
          </p:cNvPr>
          <p:cNvSpPr txBox="1"/>
          <p:nvPr/>
        </p:nvSpPr>
        <p:spPr>
          <a:xfrm>
            <a:off x="41242" y="2333844"/>
            <a:ext cx="633083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Intensity influenced by island topography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9457C9D-C5EF-20EA-708E-86856FF741A9}"/>
              </a:ext>
            </a:extLst>
          </p:cNvPr>
          <p:cNvCxnSpPr>
            <a:cxnSpLocks/>
          </p:cNvCxnSpPr>
          <p:nvPr/>
        </p:nvCxnSpPr>
        <p:spPr>
          <a:xfrm>
            <a:off x="9046464" y="2414016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>
            <a:extLst>
              <a:ext uri="{FF2B5EF4-FFF2-40B4-BE49-F238E27FC236}">
                <a16:creationId xmlns:a16="http://schemas.microsoft.com/office/drawing/2014/main" id="{A5C28E31-9638-52B3-2F60-A015749D31B6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0F1E97DA-0395-C0CB-038E-1F8EE96A4D7E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E5D037-75A0-1E2D-D4F7-4EC93A1889C5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0036CC-9347-2061-620D-F375ED8725E8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1613549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ABE7FF-2734-9D9B-FC92-92274CE3D2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7669" y="3405051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5C8BFA-2B54-A603-F6C4-BF365E90C458}"/>
              </a:ext>
            </a:extLst>
          </p:cNvPr>
          <p:cNvSpPr txBox="1"/>
          <p:nvPr/>
        </p:nvSpPr>
        <p:spPr>
          <a:xfrm>
            <a:off x="41242" y="2333844"/>
            <a:ext cx="633083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Intensity influenced by island topography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B93650-F98C-AC45-B572-D0680643F2DA}"/>
              </a:ext>
            </a:extLst>
          </p:cNvPr>
          <p:cNvCxnSpPr>
            <a:cxnSpLocks/>
          </p:cNvCxnSpPr>
          <p:nvPr/>
        </p:nvCxnSpPr>
        <p:spPr>
          <a:xfrm>
            <a:off x="9500606" y="2394804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>
            <a:extLst>
              <a:ext uri="{FF2B5EF4-FFF2-40B4-BE49-F238E27FC236}">
                <a16:creationId xmlns:a16="http://schemas.microsoft.com/office/drawing/2014/main" id="{F3FEB9A3-7FA3-FAA4-D786-2DE412BE77E9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2A2F7C12-6F76-68CD-8F6F-F0E537E04C78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0A9188-70DC-7B2C-87C6-C273E0A895EB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5A9657-F1B5-1385-5BFF-AFE095C2D64D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3952454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5943D-2058-6C33-2DFD-CCEFCD6505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9179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D24FDB-6934-5272-1857-0FC003B0E74A}"/>
              </a:ext>
            </a:extLst>
          </p:cNvPr>
          <p:cNvSpPr txBox="1"/>
          <p:nvPr/>
        </p:nvSpPr>
        <p:spPr>
          <a:xfrm>
            <a:off x="839194" y="2333844"/>
            <a:ext cx="473495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Rapid intensification has begun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99A8A3-7CDE-CA02-5135-8E4BDA4C4EDD}"/>
              </a:ext>
            </a:extLst>
          </p:cNvPr>
          <p:cNvCxnSpPr>
            <a:cxnSpLocks/>
          </p:cNvCxnSpPr>
          <p:nvPr/>
        </p:nvCxnSpPr>
        <p:spPr>
          <a:xfrm>
            <a:off x="9924288" y="2414016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>
            <a:extLst>
              <a:ext uri="{FF2B5EF4-FFF2-40B4-BE49-F238E27FC236}">
                <a16:creationId xmlns:a16="http://schemas.microsoft.com/office/drawing/2014/main" id="{6C2AA7F4-BAA7-687D-E400-1DD249A91473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66A44656-9C6B-C16F-35CC-E69BAC49F033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87DD82-5376-26E4-9D8B-CFD5A1CFE3C9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FF9F14-E453-787C-6ED0-D5773DFBFA67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1132077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D1197A-A45B-E8BA-B929-B272EBA0FE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4435"/>
            <a:ext cx="7012004" cy="33310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697953-F0BC-86C4-DD21-73D8A91B1FEB}"/>
              </a:ext>
            </a:extLst>
          </p:cNvPr>
          <p:cNvSpPr txBox="1"/>
          <p:nvPr/>
        </p:nvSpPr>
        <p:spPr>
          <a:xfrm>
            <a:off x="839194" y="2333844"/>
            <a:ext cx="473495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Rapid intensification has begun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30A261-D7E3-026E-9E7C-68DC93811218}"/>
              </a:ext>
            </a:extLst>
          </p:cNvPr>
          <p:cNvCxnSpPr>
            <a:cxnSpLocks/>
          </p:cNvCxnSpPr>
          <p:nvPr/>
        </p:nvCxnSpPr>
        <p:spPr>
          <a:xfrm>
            <a:off x="10387584" y="2414016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eft Brace 19">
            <a:extLst>
              <a:ext uri="{FF2B5EF4-FFF2-40B4-BE49-F238E27FC236}">
                <a16:creationId xmlns:a16="http://schemas.microsoft.com/office/drawing/2014/main" id="{ED7453B6-961C-B1B6-01F5-924FF892C8D4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938143F8-7689-4EA1-9A5B-2D58DC04F303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5759C4-5519-7EF2-D087-B2E8655255EC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8E1F08-0E01-F385-31AB-440E192DC9BF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2916687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88D597-FB88-6C9B-35FA-C18A61C68D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3310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91E9B9-3C22-89F5-F729-7153B375F9EE}"/>
              </a:ext>
            </a:extLst>
          </p:cNvPr>
          <p:cNvSpPr txBox="1"/>
          <p:nvPr/>
        </p:nvSpPr>
        <p:spPr>
          <a:xfrm>
            <a:off x="2545560" y="2333844"/>
            <a:ext cx="132222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Landfall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175FAC4-F294-92D1-F39D-2212E969414E}"/>
              </a:ext>
            </a:extLst>
          </p:cNvPr>
          <p:cNvCxnSpPr>
            <a:cxnSpLocks/>
          </p:cNvCxnSpPr>
          <p:nvPr/>
        </p:nvCxnSpPr>
        <p:spPr>
          <a:xfrm>
            <a:off x="10826496" y="2414016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>
            <a:extLst>
              <a:ext uri="{FF2B5EF4-FFF2-40B4-BE49-F238E27FC236}">
                <a16:creationId xmlns:a16="http://schemas.microsoft.com/office/drawing/2014/main" id="{479F981B-BFC2-032B-724D-A075A0F5D6DB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2DC8BD32-71CF-5020-3A3B-4BB498058CFB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CCFBAD-D843-FD98-4ECA-8DAD31CC3B98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907332-2A39-1125-3686-82C83EEBC51C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101284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16110B4F-1847-3441-B210-52677AD2A69E}"/>
              </a:ext>
            </a:extLst>
          </p:cNvPr>
          <p:cNvSpPr/>
          <p:nvPr/>
        </p:nvSpPr>
        <p:spPr>
          <a:xfrm rot="5400000">
            <a:off x="9001199" y="1234668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914FFFB9-8678-9180-6801-1911644636A8}"/>
              </a:ext>
            </a:extLst>
          </p:cNvPr>
          <p:cNvSpPr/>
          <p:nvPr/>
        </p:nvSpPr>
        <p:spPr>
          <a:xfrm rot="5400000">
            <a:off x="10352454" y="1443792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3A73B-9B66-B3B8-3078-653017C354EC}"/>
              </a:ext>
            </a:extLst>
          </p:cNvPr>
          <p:cNvSpPr txBox="1"/>
          <p:nvPr/>
        </p:nvSpPr>
        <p:spPr>
          <a:xfrm>
            <a:off x="8051941" y="1492838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D096D9-46BA-17E3-6F82-302DF16BFC86}"/>
              </a:ext>
            </a:extLst>
          </p:cNvPr>
          <p:cNvSpPr txBox="1"/>
          <p:nvPr/>
        </p:nvSpPr>
        <p:spPr>
          <a:xfrm>
            <a:off x="10322712" y="1471590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1072361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5943D-2058-6C33-2DFD-CCEFCD6505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9179"/>
            <a:ext cx="7012004" cy="33310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300C0B-1540-8688-FBC9-5CDD9F97C538}"/>
              </a:ext>
            </a:extLst>
          </p:cNvPr>
          <p:cNvSpPr txBox="1"/>
          <p:nvPr/>
        </p:nvSpPr>
        <p:spPr>
          <a:xfrm>
            <a:off x="1264377" y="2333844"/>
            <a:ext cx="388459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Post- rapid intensification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F34EFC-87D7-A84C-BCF5-F40081C3D610}"/>
              </a:ext>
            </a:extLst>
          </p:cNvPr>
          <p:cNvCxnSpPr>
            <a:cxnSpLocks/>
          </p:cNvCxnSpPr>
          <p:nvPr/>
        </p:nvCxnSpPr>
        <p:spPr>
          <a:xfrm>
            <a:off x="9924288" y="2414016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eft Brace 6">
            <a:extLst>
              <a:ext uri="{FF2B5EF4-FFF2-40B4-BE49-F238E27FC236}">
                <a16:creationId xmlns:a16="http://schemas.microsoft.com/office/drawing/2014/main" id="{15B3B29E-3518-FD93-6C75-E048F2141091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F2142646-8C97-FFE2-C2CC-265976EC1EAC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8DB06A-0E75-3E33-B958-15BCC83307C8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CDD4C3-843E-AB73-D395-934BD0087117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8E72D8-DC50-5414-7B60-A82841254993}"/>
              </a:ext>
            </a:extLst>
          </p:cNvPr>
          <p:cNvSpPr txBox="1"/>
          <p:nvPr/>
        </p:nvSpPr>
        <p:spPr>
          <a:xfrm>
            <a:off x="839194" y="2333844"/>
            <a:ext cx="473495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Rapid intensification has begun</a:t>
            </a:r>
          </a:p>
        </p:txBody>
      </p:sp>
    </p:spTree>
    <p:extLst>
      <p:ext uri="{BB962C8B-B14F-4D97-AF65-F5344CB8AC3E}">
        <p14:creationId xmlns:p14="http://schemas.microsoft.com/office/powerpoint/2010/main" val="2742805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45956E-1C5C-A387-6BF4-A0CE151C38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7" t="3505" r="8188"/>
          <a:stretch/>
        </p:blipFill>
        <p:spPr>
          <a:xfrm>
            <a:off x="0" y="1221791"/>
            <a:ext cx="7228689" cy="330707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CDDBBB9-9BA9-6198-4665-A77138A5685B}"/>
              </a:ext>
            </a:extLst>
          </p:cNvPr>
          <p:cNvSpPr txBox="1"/>
          <p:nvPr/>
        </p:nvSpPr>
        <p:spPr>
          <a:xfrm>
            <a:off x="111984" y="4699350"/>
            <a:ext cx="1450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Location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AD98E2-3CB2-2435-2A22-17EEB34F15DA}"/>
              </a:ext>
            </a:extLst>
          </p:cNvPr>
          <p:cNvSpPr txBox="1"/>
          <p:nvPr/>
        </p:nvSpPr>
        <p:spPr>
          <a:xfrm>
            <a:off x="837182" y="5393051"/>
            <a:ext cx="3539880" cy="707886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VarPF</a:t>
            </a:r>
            <a:r>
              <a:rPr lang="en-US" sz="2000" dirty="0"/>
              <a:t> Mean   ~  </a:t>
            </a:r>
            <a:r>
              <a:rPr lang="en-US" sz="2000" b="1" dirty="0">
                <a:solidFill>
                  <a:schemeClr val="accent1"/>
                </a:solidFill>
              </a:rPr>
              <a:t>VarEnKF</a:t>
            </a:r>
            <a:r>
              <a:rPr lang="en-US" sz="2000" dirty="0"/>
              <a:t> Mean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VarPF</a:t>
            </a:r>
            <a:r>
              <a:rPr lang="en-US" sz="2000" dirty="0"/>
              <a:t> Spread &gt;  </a:t>
            </a:r>
            <a:r>
              <a:rPr lang="en-US" sz="2000" b="1" dirty="0">
                <a:solidFill>
                  <a:schemeClr val="accent1"/>
                </a:solidFill>
              </a:rPr>
              <a:t>VarEnKF</a:t>
            </a:r>
            <a:r>
              <a:rPr lang="en-US" sz="2000" dirty="0"/>
              <a:t> Spread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89D3B4-AFCB-4CDB-6277-4CBE5B6AC387}"/>
              </a:ext>
            </a:extLst>
          </p:cNvPr>
          <p:cNvCxnSpPr>
            <a:cxnSpLocks/>
          </p:cNvCxnSpPr>
          <p:nvPr/>
        </p:nvCxnSpPr>
        <p:spPr>
          <a:xfrm flipV="1">
            <a:off x="2974848" y="3454627"/>
            <a:ext cx="1950720" cy="1853184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4075EF81-C219-1A6E-FD94-547BED4F7EE9}"/>
              </a:ext>
            </a:extLst>
          </p:cNvPr>
          <p:cNvSpPr/>
          <p:nvPr/>
        </p:nvSpPr>
        <p:spPr>
          <a:xfrm>
            <a:off x="5140709" y="1333500"/>
            <a:ext cx="777923" cy="2797791"/>
          </a:xfrm>
          <a:prstGeom prst="rect">
            <a:avLst/>
          </a:prstGeom>
          <a:solidFill>
            <a:schemeClr val="accent6">
              <a:lumMod val="40000"/>
              <a:lumOff val="60000"/>
              <a:alpha val="27125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8BCDDC-C49F-6048-411E-40F66A1B53E3}"/>
              </a:ext>
            </a:extLst>
          </p:cNvPr>
          <p:cNvSpPr txBox="1"/>
          <p:nvPr/>
        </p:nvSpPr>
        <p:spPr>
          <a:xfrm>
            <a:off x="5251439" y="3545250"/>
            <a:ext cx="1322221" cy="52322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Landfall</a:t>
            </a:r>
          </a:p>
        </p:txBody>
      </p:sp>
    </p:spTree>
    <p:extLst>
      <p:ext uri="{BB962C8B-B14F-4D97-AF65-F5344CB8AC3E}">
        <p14:creationId xmlns:p14="http://schemas.microsoft.com/office/powerpoint/2010/main" val="4123201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F8682F-9491-0ECF-40BD-0546F170C1C7}"/>
              </a:ext>
            </a:extLst>
          </p:cNvPr>
          <p:cNvSpPr/>
          <p:nvPr/>
        </p:nvSpPr>
        <p:spPr>
          <a:xfrm>
            <a:off x="7534656" y="2631430"/>
            <a:ext cx="4463472" cy="40500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45956E-1C5C-A387-6BF4-A0CE151C38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7" t="3505" r="8188"/>
          <a:stretch/>
        </p:blipFill>
        <p:spPr>
          <a:xfrm>
            <a:off x="0" y="1258367"/>
            <a:ext cx="7228689" cy="33070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46D416-C499-2FA8-E0AE-05D2E25AE1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568" r="8166"/>
          <a:stretch/>
        </p:blipFill>
        <p:spPr>
          <a:xfrm>
            <a:off x="7814940" y="2631430"/>
            <a:ext cx="4183188" cy="405005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7B48914-392A-8B5E-5ACC-1A55A5E9F9CC}"/>
              </a:ext>
            </a:extLst>
          </p:cNvPr>
          <p:cNvSpPr/>
          <p:nvPr/>
        </p:nvSpPr>
        <p:spPr>
          <a:xfrm>
            <a:off x="9684155" y="3378872"/>
            <a:ext cx="919296" cy="2879110"/>
          </a:xfrm>
          <a:prstGeom prst="rect">
            <a:avLst/>
          </a:prstGeom>
          <a:solidFill>
            <a:schemeClr val="accent6">
              <a:lumMod val="40000"/>
              <a:lumOff val="60000"/>
              <a:alpha val="27125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ED1D6C-498F-AEBA-2A1D-7F3CB0C069A6}"/>
              </a:ext>
            </a:extLst>
          </p:cNvPr>
          <p:cNvSpPr txBox="1"/>
          <p:nvPr/>
        </p:nvSpPr>
        <p:spPr>
          <a:xfrm>
            <a:off x="7958310" y="1851305"/>
            <a:ext cx="3887731" cy="52322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VarPF</a:t>
            </a:r>
            <a:r>
              <a:rPr lang="en-US" sz="2000" dirty="0"/>
              <a:t> Spread ~ </a:t>
            </a:r>
            <a:r>
              <a:rPr lang="en-US" sz="2800" b="1" dirty="0"/>
              <a:t>2x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1"/>
                </a:solidFill>
              </a:rPr>
              <a:t>VarEnKF</a:t>
            </a:r>
            <a:r>
              <a:rPr lang="en-US" sz="2000" dirty="0"/>
              <a:t> Spread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79887E9-5FF1-3ACF-DE8E-46C8040C5177}"/>
              </a:ext>
            </a:extLst>
          </p:cNvPr>
          <p:cNvCxnSpPr/>
          <p:nvPr/>
        </p:nvCxnSpPr>
        <p:spPr>
          <a:xfrm>
            <a:off x="10109988" y="2476432"/>
            <a:ext cx="0" cy="784018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C0AE326-34CF-12AF-7850-B20C91C23388}"/>
              </a:ext>
            </a:extLst>
          </p:cNvPr>
          <p:cNvSpPr txBox="1"/>
          <p:nvPr/>
        </p:nvSpPr>
        <p:spPr>
          <a:xfrm>
            <a:off x="111984" y="4699350"/>
            <a:ext cx="1450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Location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7F60FD-364B-0815-9FD0-9CED4CAB0EE2}"/>
              </a:ext>
            </a:extLst>
          </p:cNvPr>
          <p:cNvSpPr txBox="1"/>
          <p:nvPr/>
        </p:nvSpPr>
        <p:spPr>
          <a:xfrm>
            <a:off x="7360453" y="1266578"/>
            <a:ext cx="3637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Distribution at landfall: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95A72-ACDE-B595-78A0-76352C4A57E2}"/>
              </a:ext>
            </a:extLst>
          </p:cNvPr>
          <p:cNvSpPr txBox="1"/>
          <p:nvPr/>
        </p:nvSpPr>
        <p:spPr>
          <a:xfrm>
            <a:off x="837182" y="5393051"/>
            <a:ext cx="3539880" cy="707886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VarPF</a:t>
            </a:r>
            <a:r>
              <a:rPr lang="en-US" sz="2000" dirty="0"/>
              <a:t> Mean   ~  </a:t>
            </a:r>
            <a:r>
              <a:rPr lang="en-US" sz="2000" b="1" dirty="0">
                <a:solidFill>
                  <a:schemeClr val="accent1"/>
                </a:solidFill>
              </a:rPr>
              <a:t>VarEnKF</a:t>
            </a:r>
            <a:r>
              <a:rPr lang="en-US" sz="2000" dirty="0"/>
              <a:t> Mean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VarPF</a:t>
            </a:r>
            <a:r>
              <a:rPr lang="en-US" sz="2000" dirty="0"/>
              <a:t> Spread &gt;  </a:t>
            </a:r>
            <a:r>
              <a:rPr lang="en-US" sz="2000" b="1" dirty="0">
                <a:solidFill>
                  <a:schemeClr val="accent1"/>
                </a:solidFill>
              </a:rPr>
              <a:t>VarEnKF</a:t>
            </a:r>
            <a:r>
              <a:rPr lang="en-US" sz="2000" dirty="0"/>
              <a:t> Spread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7113D9-A526-7BBC-6CC5-F1AFEF14BE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43" t="4245" r="95520" b="20601"/>
          <a:stretch/>
        </p:blipFill>
        <p:spPr>
          <a:xfrm>
            <a:off x="7629501" y="3134577"/>
            <a:ext cx="296526" cy="304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42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F62B493-D48B-F919-603E-BB5A847966A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CF05DD7-9F69-0582-784D-15E84361B268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D61532A-530D-4C14-8E6E-D7D41F33B5D5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37F6323-BEC6-EDCC-4001-E8FC5EF83581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A7AC20-A8D3-4893-21FC-B3E1F4F28B5A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Motivation</a:t>
            </a: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172B72-3AE0-D7F3-550D-8EE865362A59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A9B939-5188-AC43-6FD0-DFAD57FE4B2D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Results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19EF76-EEF0-2E81-9834-63F774A0CB1B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8C2E12-B362-7C64-35B1-1145047B0371}"/>
              </a:ext>
            </a:extLst>
          </p:cNvPr>
          <p:cNvSpPr txBox="1"/>
          <p:nvPr/>
        </p:nvSpPr>
        <p:spPr>
          <a:xfrm>
            <a:off x="360527" y="2167116"/>
            <a:ext cx="595275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Evaluate impact of data assimilation strategy on tropical cyclone prediction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47D109-5D95-5C0D-0E75-0BA7914FAE3E}"/>
              </a:ext>
            </a:extLst>
          </p:cNvPr>
          <p:cNvSpPr txBox="1"/>
          <p:nvPr/>
        </p:nvSpPr>
        <p:spPr>
          <a:xfrm>
            <a:off x="2323711" y="3918620"/>
            <a:ext cx="7544578" cy="1754326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How does relaxing Gaussian error assumptions impact the prediction of tropical cyclones? </a:t>
            </a:r>
          </a:p>
        </p:txBody>
      </p:sp>
    </p:spTree>
    <p:extLst>
      <p:ext uri="{BB962C8B-B14F-4D97-AF65-F5344CB8AC3E}">
        <p14:creationId xmlns:p14="http://schemas.microsoft.com/office/powerpoint/2010/main" val="2854785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4F27F7-2169-7354-BF46-D89D21208407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80F3DF48-CBDB-50B4-0488-137DA178B1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30" t="21584" r="43450" b="40155"/>
          <a:stretch/>
        </p:blipFill>
        <p:spPr>
          <a:xfrm>
            <a:off x="6478282" y="1863686"/>
            <a:ext cx="5334699" cy="3337884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8FBFD37-7554-7C3A-BC79-BC91A7D274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2" t="11971" r="32563" b="24641"/>
          <a:stretch/>
        </p:blipFill>
        <p:spPr>
          <a:xfrm>
            <a:off x="191695" y="1775020"/>
            <a:ext cx="3954965" cy="3764480"/>
          </a:xfrm>
          <a:prstGeom prst="rect">
            <a:avLst/>
          </a:prstGeom>
        </p:spPr>
      </p:pic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69B2252-962E-21E3-A53F-FC069C58CF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96" t="11970" r="29329" b="25109"/>
          <a:stretch/>
        </p:blipFill>
        <p:spPr>
          <a:xfrm>
            <a:off x="4003639" y="1787213"/>
            <a:ext cx="3771666" cy="373284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C047814-C692-8893-69B0-CC2507A22E31}"/>
              </a:ext>
            </a:extLst>
          </p:cNvPr>
          <p:cNvSpPr/>
          <p:nvPr/>
        </p:nvSpPr>
        <p:spPr>
          <a:xfrm>
            <a:off x="2609596" y="3601564"/>
            <a:ext cx="898020" cy="8840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F41883C-04E2-1188-9B96-06B95EFFA775}"/>
              </a:ext>
            </a:extLst>
          </p:cNvPr>
          <p:cNvSpPr/>
          <p:nvPr/>
        </p:nvSpPr>
        <p:spPr>
          <a:xfrm>
            <a:off x="6064360" y="3422650"/>
            <a:ext cx="896894" cy="8826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BCA63-5406-6904-9C7F-13A6B0505F10}"/>
              </a:ext>
            </a:extLst>
          </p:cNvPr>
          <p:cNvSpPr/>
          <p:nvPr/>
        </p:nvSpPr>
        <p:spPr>
          <a:xfrm>
            <a:off x="2806078" y="3787775"/>
            <a:ext cx="514972" cy="5261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FCDE30D-4C08-4F99-CBDC-D033FFE231E5}"/>
              </a:ext>
            </a:extLst>
          </p:cNvPr>
          <p:cNvSpPr/>
          <p:nvPr/>
        </p:nvSpPr>
        <p:spPr>
          <a:xfrm>
            <a:off x="6331060" y="3684785"/>
            <a:ext cx="357075" cy="36016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1BFAB7-2FD3-5255-96E1-C0ABD85D0389}"/>
              </a:ext>
            </a:extLst>
          </p:cNvPr>
          <p:cNvSpPr txBox="1"/>
          <p:nvPr/>
        </p:nvSpPr>
        <p:spPr>
          <a:xfrm>
            <a:off x="763763" y="193463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6B2AD4-101B-6400-B107-A76E9EF2DF40}"/>
              </a:ext>
            </a:extLst>
          </p:cNvPr>
          <p:cNvSpPr txBox="1"/>
          <p:nvPr/>
        </p:nvSpPr>
        <p:spPr>
          <a:xfrm>
            <a:off x="4216145" y="1921143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25B50-81B5-B992-7B54-C0AD866C4541}"/>
              </a:ext>
            </a:extLst>
          </p:cNvPr>
          <p:cNvSpPr txBox="1"/>
          <p:nvPr/>
        </p:nvSpPr>
        <p:spPr>
          <a:xfrm>
            <a:off x="4205593" y="1483059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21FC8A-596F-9A75-8EBE-9C40888ADEBB}"/>
              </a:ext>
            </a:extLst>
          </p:cNvPr>
          <p:cNvSpPr txBox="1"/>
          <p:nvPr/>
        </p:nvSpPr>
        <p:spPr>
          <a:xfrm>
            <a:off x="7931859" y="1471764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1B4F1F-13C7-9332-EF29-9707F617D27C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51C501-0460-F13E-47CA-B895C40F4E11}"/>
              </a:ext>
            </a:extLst>
          </p:cNvPr>
          <p:cNvSpPr txBox="1"/>
          <p:nvPr/>
        </p:nvSpPr>
        <p:spPr>
          <a:xfrm>
            <a:off x="1708959" y="1893280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R34=99 km</a:t>
            </a:r>
          </a:p>
          <a:p>
            <a:r>
              <a:rPr lang="en-US" sz="1400" b="1" dirty="0"/>
              <a:t>R50=61 km</a:t>
            </a:r>
          </a:p>
          <a:p>
            <a:r>
              <a:rPr lang="en-US" sz="1400" dirty="0"/>
              <a:t>R64=44 km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432F5-7017-F799-CABC-7580768C2A15}"/>
              </a:ext>
            </a:extLst>
          </p:cNvPr>
          <p:cNvSpPr txBox="1"/>
          <p:nvPr/>
        </p:nvSpPr>
        <p:spPr>
          <a:xfrm>
            <a:off x="5071771" y="1926941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R34=92 km</a:t>
            </a:r>
          </a:p>
          <a:p>
            <a:r>
              <a:rPr lang="en-US" sz="1400" b="1" dirty="0"/>
              <a:t>R50=42 km</a:t>
            </a:r>
          </a:p>
          <a:p>
            <a:r>
              <a:rPr lang="en-US" sz="1400" dirty="0"/>
              <a:t>R64= n/a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8715FD-70F0-D58A-C83F-683B334F6012}"/>
              </a:ext>
            </a:extLst>
          </p:cNvPr>
          <p:cNvSpPr txBox="1"/>
          <p:nvPr/>
        </p:nvSpPr>
        <p:spPr>
          <a:xfrm>
            <a:off x="7898830" y="1929623"/>
            <a:ext cx="11720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R34=110 km</a:t>
            </a:r>
          </a:p>
          <a:p>
            <a:r>
              <a:rPr lang="en-US" sz="1400" b="1" dirty="0"/>
              <a:t>R50=53 km</a:t>
            </a:r>
          </a:p>
          <a:p>
            <a:r>
              <a:rPr lang="en-US" sz="1400" dirty="0"/>
              <a:t>R64=40 km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3C3899-C417-EB52-A6AF-99AC1674023F}"/>
              </a:ext>
            </a:extLst>
          </p:cNvPr>
          <p:cNvSpPr txBox="1"/>
          <p:nvPr/>
        </p:nvSpPr>
        <p:spPr>
          <a:xfrm>
            <a:off x="1060704" y="2665605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7" name="Picture 46" descr="Chart&#10;&#10;Description automatically generated with medium confidence">
            <a:extLst>
              <a:ext uri="{FF2B5EF4-FFF2-40B4-BE49-F238E27FC236}">
                <a16:creationId xmlns:a16="http://schemas.microsoft.com/office/drawing/2014/main" id="{0A58084E-4F4E-D8A9-D849-91674F8F0A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786" t="74011" r="7510" b="13800"/>
          <a:stretch/>
        </p:blipFill>
        <p:spPr>
          <a:xfrm>
            <a:off x="778013" y="4671850"/>
            <a:ext cx="2615852" cy="410316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3BA420CE-96BC-7A0B-E0D6-1599361C3798}"/>
              </a:ext>
            </a:extLst>
          </p:cNvPr>
          <p:cNvSpPr/>
          <p:nvPr/>
        </p:nvSpPr>
        <p:spPr>
          <a:xfrm>
            <a:off x="9618980" y="3188731"/>
            <a:ext cx="1207907" cy="117370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1EFD9B0-C5A1-7D66-CA7A-D2336B402F55}"/>
              </a:ext>
            </a:extLst>
          </p:cNvPr>
          <p:cNvSpPr/>
          <p:nvPr/>
        </p:nvSpPr>
        <p:spPr>
          <a:xfrm>
            <a:off x="9973056" y="3517749"/>
            <a:ext cx="489375" cy="50281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844BC00-5797-6BF0-362D-2BE542A89E13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winds:   </a:t>
            </a:r>
          </a:p>
          <a:p>
            <a:r>
              <a:rPr lang="en-US" sz="1600" dirty="0"/>
              <a:t>	2973 nmi</a:t>
            </a:r>
            <a:r>
              <a:rPr lang="en-US" sz="1600" baseline="30000" dirty="0"/>
              <a:t>2</a:t>
            </a:r>
            <a:r>
              <a:rPr lang="en-US" sz="1600" dirty="0"/>
              <a:t>				0 nmi</a:t>
            </a:r>
            <a:r>
              <a:rPr lang="en-US" sz="1600" baseline="30000" dirty="0"/>
              <a:t>2</a:t>
            </a:r>
            <a:r>
              <a:rPr lang="en-US" sz="1600" dirty="0"/>
              <a:t> 	  			3770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winds:</a:t>
            </a:r>
          </a:p>
          <a:p>
            <a:r>
              <a:rPr lang="en-US" sz="1600" dirty="0"/>
              <a:t>	33254 nmi</a:t>
            </a:r>
            <a:r>
              <a:rPr lang="en-US" sz="1600" baseline="30000" dirty="0"/>
              <a:t>2</a:t>
            </a:r>
            <a:r>
              <a:rPr lang="en-US" sz="1600" dirty="0"/>
              <a:t>			33533 nmi</a:t>
            </a:r>
            <a:r>
              <a:rPr lang="en-US" sz="1600" baseline="30000" dirty="0"/>
              <a:t>2</a:t>
            </a:r>
            <a:r>
              <a:rPr lang="en-US" sz="1600" dirty="0"/>
              <a:t>			50736 nmi</a:t>
            </a:r>
            <a:r>
              <a:rPr lang="en-US" sz="1600" baseline="30000" dirty="0"/>
              <a:t>2</a:t>
            </a:r>
            <a:r>
              <a:rPr lang="en-US" sz="1600" dirty="0"/>
              <a:t> 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E6488D5-D0BC-0A3B-E76B-A62841A87ADD}"/>
              </a:ext>
            </a:extLst>
          </p:cNvPr>
          <p:cNvSpPr txBox="1"/>
          <p:nvPr/>
        </p:nvSpPr>
        <p:spPr>
          <a:xfrm>
            <a:off x="3236021" y="1928908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AE16751-91FA-83C1-7D9B-BC01696BCB09}"/>
              </a:ext>
            </a:extLst>
          </p:cNvPr>
          <p:cNvSpPr txBox="1"/>
          <p:nvPr/>
        </p:nvSpPr>
        <p:spPr>
          <a:xfrm>
            <a:off x="6838161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1386140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4F27F7-2169-7354-BF46-D89D21208407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80F3DF48-CBDB-50B4-0488-137DA178B1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30" t="21584" r="43450" b="40155"/>
          <a:stretch/>
        </p:blipFill>
        <p:spPr>
          <a:xfrm>
            <a:off x="6478282" y="1863686"/>
            <a:ext cx="5334699" cy="3337884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7C535355-FF8F-60C6-137F-E8CDADB544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5" t="75716" r="2189" b="15259"/>
          <a:stretch/>
        </p:blipFill>
        <p:spPr>
          <a:xfrm>
            <a:off x="947133" y="5655557"/>
            <a:ext cx="6239555" cy="58688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8FBFD37-7554-7C3A-BC79-BC91A7D274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" t="11971" r="32563" b="24641"/>
          <a:stretch/>
        </p:blipFill>
        <p:spPr>
          <a:xfrm>
            <a:off x="191695" y="1775020"/>
            <a:ext cx="3954965" cy="3764480"/>
          </a:xfrm>
          <a:prstGeom prst="rect">
            <a:avLst/>
          </a:prstGeom>
        </p:spPr>
      </p:pic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69B2252-962E-21E3-A53F-FC069C58CF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96" t="11970" r="29329" b="25109"/>
          <a:stretch/>
        </p:blipFill>
        <p:spPr>
          <a:xfrm>
            <a:off x="4003639" y="1787213"/>
            <a:ext cx="3771666" cy="373284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C047814-C692-8893-69B0-CC2507A22E31}"/>
              </a:ext>
            </a:extLst>
          </p:cNvPr>
          <p:cNvSpPr/>
          <p:nvPr/>
        </p:nvSpPr>
        <p:spPr>
          <a:xfrm>
            <a:off x="2609596" y="3601564"/>
            <a:ext cx="898020" cy="8840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F41883C-04E2-1188-9B96-06B95EFFA775}"/>
              </a:ext>
            </a:extLst>
          </p:cNvPr>
          <p:cNvSpPr/>
          <p:nvPr/>
        </p:nvSpPr>
        <p:spPr>
          <a:xfrm>
            <a:off x="6064360" y="3422650"/>
            <a:ext cx="896894" cy="8826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BCA63-5406-6904-9C7F-13A6B0505F10}"/>
              </a:ext>
            </a:extLst>
          </p:cNvPr>
          <p:cNvSpPr/>
          <p:nvPr/>
        </p:nvSpPr>
        <p:spPr>
          <a:xfrm>
            <a:off x="2806078" y="3787775"/>
            <a:ext cx="514972" cy="5261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FCDE30D-4C08-4F99-CBDC-D033FFE231E5}"/>
              </a:ext>
            </a:extLst>
          </p:cNvPr>
          <p:cNvSpPr/>
          <p:nvPr/>
        </p:nvSpPr>
        <p:spPr>
          <a:xfrm>
            <a:off x="6331060" y="3684785"/>
            <a:ext cx="357075" cy="36016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1BFAB7-2FD3-5255-96E1-C0ABD85D0389}"/>
              </a:ext>
            </a:extLst>
          </p:cNvPr>
          <p:cNvSpPr txBox="1"/>
          <p:nvPr/>
        </p:nvSpPr>
        <p:spPr>
          <a:xfrm>
            <a:off x="763763" y="193463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6B2AD4-101B-6400-B107-A76E9EF2DF40}"/>
              </a:ext>
            </a:extLst>
          </p:cNvPr>
          <p:cNvSpPr txBox="1"/>
          <p:nvPr/>
        </p:nvSpPr>
        <p:spPr>
          <a:xfrm>
            <a:off x="4216145" y="1921143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25B50-81B5-B992-7B54-C0AD866C4541}"/>
              </a:ext>
            </a:extLst>
          </p:cNvPr>
          <p:cNvSpPr txBox="1"/>
          <p:nvPr/>
        </p:nvSpPr>
        <p:spPr>
          <a:xfrm>
            <a:off x="4205593" y="1483059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21FC8A-596F-9A75-8EBE-9C40888ADEBB}"/>
              </a:ext>
            </a:extLst>
          </p:cNvPr>
          <p:cNvSpPr txBox="1"/>
          <p:nvPr/>
        </p:nvSpPr>
        <p:spPr>
          <a:xfrm>
            <a:off x="7931859" y="1471764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1B4F1F-13C7-9332-EF29-9707F617D27C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51C501-0460-F13E-47CA-B895C40F4E11}"/>
              </a:ext>
            </a:extLst>
          </p:cNvPr>
          <p:cNvSpPr txBox="1"/>
          <p:nvPr/>
        </p:nvSpPr>
        <p:spPr>
          <a:xfrm>
            <a:off x="1708959" y="1893280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R34=99 km</a:t>
            </a:r>
          </a:p>
          <a:p>
            <a:r>
              <a:rPr lang="en-US" sz="1400" dirty="0"/>
              <a:t>R50=61 km</a:t>
            </a:r>
          </a:p>
          <a:p>
            <a:r>
              <a:rPr lang="en-US" sz="1400" dirty="0"/>
              <a:t>R64=44 km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432F5-7017-F799-CABC-7580768C2A15}"/>
              </a:ext>
            </a:extLst>
          </p:cNvPr>
          <p:cNvSpPr txBox="1"/>
          <p:nvPr/>
        </p:nvSpPr>
        <p:spPr>
          <a:xfrm>
            <a:off x="5071771" y="1926941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R34=92 km</a:t>
            </a:r>
          </a:p>
          <a:p>
            <a:r>
              <a:rPr lang="en-US" sz="1400" dirty="0"/>
              <a:t>R50=42 km</a:t>
            </a:r>
          </a:p>
          <a:p>
            <a:r>
              <a:rPr lang="en-US" sz="1400" dirty="0"/>
              <a:t>R64= n/a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8715FD-70F0-D58A-C83F-683B334F6012}"/>
              </a:ext>
            </a:extLst>
          </p:cNvPr>
          <p:cNvSpPr txBox="1"/>
          <p:nvPr/>
        </p:nvSpPr>
        <p:spPr>
          <a:xfrm>
            <a:off x="7898830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R34=110 km</a:t>
            </a:r>
          </a:p>
          <a:p>
            <a:r>
              <a:rPr lang="en-US" sz="1400" dirty="0"/>
              <a:t>R50=53 km</a:t>
            </a:r>
          </a:p>
          <a:p>
            <a:r>
              <a:rPr lang="en-US" sz="1400" dirty="0"/>
              <a:t>R64=40 km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5108014-3823-9E02-FE66-A6C8F0F52B38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winds:   </a:t>
            </a:r>
          </a:p>
          <a:p>
            <a:r>
              <a:rPr lang="en-US" sz="1600" dirty="0"/>
              <a:t>	2973 nmi</a:t>
            </a:r>
            <a:r>
              <a:rPr lang="en-US" sz="1600" baseline="30000" dirty="0"/>
              <a:t>2</a:t>
            </a:r>
            <a:r>
              <a:rPr lang="en-US" sz="1600" dirty="0"/>
              <a:t>				0 nmi</a:t>
            </a:r>
            <a:r>
              <a:rPr lang="en-US" sz="1600" baseline="30000" dirty="0"/>
              <a:t>2</a:t>
            </a:r>
            <a:r>
              <a:rPr lang="en-US" sz="1600" dirty="0"/>
              <a:t> 	  			3770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winds:</a:t>
            </a:r>
          </a:p>
          <a:p>
            <a:r>
              <a:rPr lang="en-US" sz="1600" dirty="0"/>
              <a:t>	33254 nmi</a:t>
            </a:r>
            <a:r>
              <a:rPr lang="en-US" sz="1600" baseline="30000" dirty="0"/>
              <a:t>2</a:t>
            </a:r>
            <a:r>
              <a:rPr lang="en-US" sz="1600" dirty="0"/>
              <a:t>			33533 nmi</a:t>
            </a:r>
            <a:r>
              <a:rPr lang="en-US" sz="1600" baseline="30000" dirty="0"/>
              <a:t>2</a:t>
            </a:r>
            <a:r>
              <a:rPr lang="en-US" sz="1600" dirty="0"/>
              <a:t>			50736 nmi</a:t>
            </a:r>
            <a:r>
              <a:rPr lang="en-US" sz="1600" baseline="30000" dirty="0"/>
              <a:t>2</a:t>
            </a:r>
            <a:r>
              <a:rPr lang="en-US" sz="1600" dirty="0"/>
              <a:t>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3C3899-C417-EB52-A6AF-99AC1674023F}"/>
              </a:ext>
            </a:extLst>
          </p:cNvPr>
          <p:cNvSpPr txBox="1"/>
          <p:nvPr/>
        </p:nvSpPr>
        <p:spPr>
          <a:xfrm>
            <a:off x="1060704" y="2665605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7" name="Picture 46" descr="Chart&#10;&#10;Description automatically generated with medium confidence">
            <a:extLst>
              <a:ext uri="{FF2B5EF4-FFF2-40B4-BE49-F238E27FC236}">
                <a16:creationId xmlns:a16="http://schemas.microsoft.com/office/drawing/2014/main" id="{0A58084E-4F4E-D8A9-D849-91674F8F0A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86" t="74011" r="7510" b="13800"/>
          <a:stretch/>
        </p:blipFill>
        <p:spPr>
          <a:xfrm>
            <a:off x="778013" y="4671850"/>
            <a:ext cx="2615852" cy="410316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58C2D61C-A7C8-035D-B2BC-ECF8B61CFC70}"/>
              </a:ext>
            </a:extLst>
          </p:cNvPr>
          <p:cNvSpPr/>
          <p:nvPr/>
        </p:nvSpPr>
        <p:spPr>
          <a:xfrm>
            <a:off x="115022" y="1471764"/>
            <a:ext cx="11869429" cy="4048293"/>
          </a:xfrm>
          <a:prstGeom prst="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7860231-E505-F711-7C59-26CE6C89490F}"/>
              </a:ext>
            </a:extLst>
          </p:cNvPr>
          <p:cNvSpPr txBox="1"/>
          <p:nvPr/>
        </p:nvSpPr>
        <p:spPr>
          <a:xfrm>
            <a:off x="3729978" y="5278043"/>
            <a:ext cx="306430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Total Area by Quadrant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45AEDB7-4C7E-5B5D-6B5F-F104F6E30094}"/>
              </a:ext>
            </a:extLst>
          </p:cNvPr>
          <p:cNvSpPr/>
          <p:nvPr/>
        </p:nvSpPr>
        <p:spPr>
          <a:xfrm>
            <a:off x="1060704" y="5904821"/>
            <a:ext cx="1121664" cy="8155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BEA2B4-6983-00B7-8296-7713F45DCBD5}"/>
              </a:ext>
            </a:extLst>
          </p:cNvPr>
          <p:cNvSpPr/>
          <p:nvPr/>
        </p:nvSpPr>
        <p:spPr>
          <a:xfrm>
            <a:off x="4701296" y="5889063"/>
            <a:ext cx="1121664" cy="8312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27BA645-88B6-8097-5467-C7A5502DB8F6}"/>
              </a:ext>
            </a:extLst>
          </p:cNvPr>
          <p:cNvSpPr/>
          <p:nvPr/>
        </p:nvSpPr>
        <p:spPr>
          <a:xfrm>
            <a:off x="8341235" y="5889063"/>
            <a:ext cx="1121664" cy="8312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BA420CE-96BC-7A0B-E0D6-1599361C3798}"/>
              </a:ext>
            </a:extLst>
          </p:cNvPr>
          <p:cNvSpPr/>
          <p:nvPr/>
        </p:nvSpPr>
        <p:spPr>
          <a:xfrm>
            <a:off x="9618980" y="3188731"/>
            <a:ext cx="1207907" cy="117370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1EFD9B0-C5A1-7D66-CA7A-D2336B402F55}"/>
              </a:ext>
            </a:extLst>
          </p:cNvPr>
          <p:cNvSpPr/>
          <p:nvPr/>
        </p:nvSpPr>
        <p:spPr>
          <a:xfrm>
            <a:off x="9973056" y="3517749"/>
            <a:ext cx="489375" cy="50281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FFA9CAA-61C8-18A4-332E-D35FCD46B0A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138" t="29076" r="8122" b="12412"/>
          <a:stretch/>
        </p:blipFill>
        <p:spPr>
          <a:xfrm>
            <a:off x="2997930" y="1777046"/>
            <a:ext cx="5010600" cy="3366847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39D0C5C1-F0E4-2737-2F03-C71E60AD583C}"/>
              </a:ext>
            </a:extLst>
          </p:cNvPr>
          <p:cNvSpPr/>
          <p:nvPr/>
        </p:nvSpPr>
        <p:spPr>
          <a:xfrm>
            <a:off x="2958002" y="1787213"/>
            <a:ext cx="5050528" cy="335668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0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4F27F7-2169-7354-BF46-D89D21208407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80F3DF48-CBDB-50B4-0488-137DA178B1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30" t="21584" r="43450" b="40155"/>
          <a:stretch/>
        </p:blipFill>
        <p:spPr>
          <a:xfrm>
            <a:off x="6478282" y="1863686"/>
            <a:ext cx="5334699" cy="3337884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7C535355-FF8F-60C6-137F-E8CDADB544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5" t="75716" r="2189" b="15259"/>
          <a:stretch/>
        </p:blipFill>
        <p:spPr>
          <a:xfrm>
            <a:off x="947133" y="5655557"/>
            <a:ext cx="6239555" cy="58688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8FBFD37-7554-7C3A-BC79-BC91A7D274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" t="11971" r="32563" b="24641"/>
          <a:stretch/>
        </p:blipFill>
        <p:spPr>
          <a:xfrm>
            <a:off x="191695" y="1775020"/>
            <a:ext cx="3954965" cy="3764480"/>
          </a:xfrm>
          <a:prstGeom prst="rect">
            <a:avLst/>
          </a:prstGeom>
        </p:spPr>
      </p:pic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69B2252-962E-21E3-A53F-FC069C58CF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96" t="11970" r="29329" b="25109"/>
          <a:stretch/>
        </p:blipFill>
        <p:spPr>
          <a:xfrm>
            <a:off x="4003639" y="1787213"/>
            <a:ext cx="3771666" cy="373284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C047814-C692-8893-69B0-CC2507A22E31}"/>
              </a:ext>
            </a:extLst>
          </p:cNvPr>
          <p:cNvSpPr/>
          <p:nvPr/>
        </p:nvSpPr>
        <p:spPr>
          <a:xfrm>
            <a:off x="2609596" y="3601564"/>
            <a:ext cx="898020" cy="8840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F41883C-04E2-1188-9B96-06B95EFFA775}"/>
              </a:ext>
            </a:extLst>
          </p:cNvPr>
          <p:cNvSpPr/>
          <p:nvPr/>
        </p:nvSpPr>
        <p:spPr>
          <a:xfrm>
            <a:off x="6064360" y="3422650"/>
            <a:ext cx="896894" cy="8826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BCA63-5406-6904-9C7F-13A6B0505F10}"/>
              </a:ext>
            </a:extLst>
          </p:cNvPr>
          <p:cNvSpPr/>
          <p:nvPr/>
        </p:nvSpPr>
        <p:spPr>
          <a:xfrm>
            <a:off x="2806078" y="3787775"/>
            <a:ext cx="514972" cy="5261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FCDE30D-4C08-4F99-CBDC-D033FFE231E5}"/>
              </a:ext>
            </a:extLst>
          </p:cNvPr>
          <p:cNvSpPr/>
          <p:nvPr/>
        </p:nvSpPr>
        <p:spPr>
          <a:xfrm>
            <a:off x="6331060" y="3684785"/>
            <a:ext cx="357075" cy="36016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1BFAB7-2FD3-5255-96E1-C0ABD85D0389}"/>
              </a:ext>
            </a:extLst>
          </p:cNvPr>
          <p:cNvSpPr txBox="1"/>
          <p:nvPr/>
        </p:nvSpPr>
        <p:spPr>
          <a:xfrm>
            <a:off x="763763" y="193463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6B2AD4-101B-6400-B107-A76E9EF2DF40}"/>
              </a:ext>
            </a:extLst>
          </p:cNvPr>
          <p:cNvSpPr txBox="1"/>
          <p:nvPr/>
        </p:nvSpPr>
        <p:spPr>
          <a:xfrm>
            <a:off x="4216145" y="1921143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25B50-81B5-B992-7B54-C0AD866C4541}"/>
              </a:ext>
            </a:extLst>
          </p:cNvPr>
          <p:cNvSpPr txBox="1"/>
          <p:nvPr/>
        </p:nvSpPr>
        <p:spPr>
          <a:xfrm>
            <a:off x="4205593" y="1483059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21FC8A-596F-9A75-8EBE-9C40888ADEBB}"/>
              </a:ext>
            </a:extLst>
          </p:cNvPr>
          <p:cNvSpPr txBox="1"/>
          <p:nvPr/>
        </p:nvSpPr>
        <p:spPr>
          <a:xfrm>
            <a:off x="7931859" y="1471764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1B4F1F-13C7-9332-EF29-9707F617D27C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51C501-0460-F13E-47CA-B895C40F4E11}"/>
              </a:ext>
            </a:extLst>
          </p:cNvPr>
          <p:cNvSpPr txBox="1"/>
          <p:nvPr/>
        </p:nvSpPr>
        <p:spPr>
          <a:xfrm>
            <a:off x="1708959" y="1893280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R34=99 km</a:t>
            </a:r>
          </a:p>
          <a:p>
            <a:r>
              <a:rPr lang="en-US" sz="1400" dirty="0"/>
              <a:t>R50=61 km</a:t>
            </a:r>
          </a:p>
          <a:p>
            <a:r>
              <a:rPr lang="en-US" sz="1400" dirty="0"/>
              <a:t>R64=44 km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432F5-7017-F799-CABC-7580768C2A15}"/>
              </a:ext>
            </a:extLst>
          </p:cNvPr>
          <p:cNvSpPr txBox="1"/>
          <p:nvPr/>
        </p:nvSpPr>
        <p:spPr>
          <a:xfrm>
            <a:off x="5071771" y="1926941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R34=92 km</a:t>
            </a:r>
          </a:p>
          <a:p>
            <a:r>
              <a:rPr lang="en-US" sz="1400" dirty="0"/>
              <a:t>R50=42 km</a:t>
            </a:r>
          </a:p>
          <a:p>
            <a:r>
              <a:rPr lang="en-US" sz="1400" dirty="0"/>
              <a:t>R64= n/a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8715FD-70F0-D58A-C83F-683B334F6012}"/>
              </a:ext>
            </a:extLst>
          </p:cNvPr>
          <p:cNvSpPr txBox="1"/>
          <p:nvPr/>
        </p:nvSpPr>
        <p:spPr>
          <a:xfrm>
            <a:off x="7898830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R34=110 km</a:t>
            </a:r>
          </a:p>
          <a:p>
            <a:r>
              <a:rPr lang="en-US" sz="1400" dirty="0"/>
              <a:t>R50=53 km</a:t>
            </a:r>
          </a:p>
          <a:p>
            <a:r>
              <a:rPr lang="en-US" sz="1400" dirty="0"/>
              <a:t>R64=40 km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5108014-3823-9E02-FE66-A6C8F0F52B38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winds:   </a:t>
            </a:r>
          </a:p>
          <a:p>
            <a:r>
              <a:rPr lang="en-US" sz="1600" dirty="0"/>
              <a:t>	2973 nmi</a:t>
            </a:r>
            <a:r>
              <a:rPr lang="en-US" sz="1600" baseline="30000" dirty="0"/>
              <a:t>2</a:t>
            </a:r>
            <a:r>
              <a:rPr lang="en-US" sz="1600" dirty="0"/>
              <a:t>				0 nmi</a:t>
            </a:r>
            <a:r>
              <a:rPr lang="en-US" sz="1600" baseline="30000" dirty="0"/>
              <a:t>2</a:t>
            </a:r>
            <a:r>
              <a:rPr lang="en-US" sz="1600" dirty="0"/>
              <a:t> 	  			3770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winds:</a:t>
            </a:r>
          </a:p>
          <a:p>
            <a:r>
              <a:rPr lang="en-US" sz="1600" dirty="0"/>
              <a:t>	33254 nmi</a:t>
            </a:r>
            <a:r>
              <a:rPr lang="en-US" sz="1600" baseline="30000" dirty="0"/>
              <a:t>2</a:t>
            </a:r>
            <a:r>
              <a:rPr lang="en-US" sz="1600" dirty="0"/>
              <a:t>			33533 nmi</a:t>
            </a:r>
            <a:r>
              <a:rPr lang="en-US" sz="1600" baseline="30000" dirty="0"/>
              <a:t>2</a:t>
            </a:r>
            <a:r>
              <a:rPr lang="en-US" sz="1600" dirty="0"/>
              <a:t>			50736 nmi</a:t>
            </a:r>
            <a:r>
              <a:rPr lang="en-US" sz="1600" baseline="30000" dirty="0"/>
              <a:t>2</a:t>
            </a:r>
            <a:r>
              <a:rPr lang="en-US" sz="1600" dirty="0"/>
              <a:t>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3C3899-C417-EB52-A6AF-99AC1674023F}"/>
              </a:ext>
            </a:extLst>
          </p:cNvPr>
          <p:cNvSpPr txBox="1"/>
          <p:nvPr/>
        </p:nvSpPr>
        <p:spPr>
          <a:xfrm>
            <a:off x="1060704" y="2665605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E077DA-954B-2F26-A815-CBC17BF9A4DD}"/>
              </a:ext>
            </a:extLst>
          </p:cNvPr>
          <p:cNvSpPr txBox="1"/>
          <p:nvPr/>
        </p:nvSpPr>
        <p:spPr>
          <a:xfrm>
            <a:off x="2486183" y="5886242"/>
            <a:ext cx="1021433" cy="73866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6082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30790 nmi</a:t>
            </a:r>
            <a:r>
              <a:rPr lang="en-US" sz="1400" baseline="30000" dirty="0"/>
              <a:t>2</a:t>
            </a:r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9036F5-F0C4-BC5D-62BB-D60A95F3885F}"/>
              </a:ext>
            </a:extLst>
          </p:cNvPr>
          <p:cNvSpPr txBox="1"/>
          <p:nvPr/>
        </p:nvSpPr>
        <p:spPr>
          <a:xfrm>
            <a:off x="6177418" y="5886242"/>
            <a:ext cx="1021433" cy="73866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0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26597 nmi</a:t>
            </a:r>
            <a:r>
              <a:rPr lang="en-US" sz="1400" baseline="30000" dirty="0"/>
              <a:t>2</a:t>
            </a:r>
            <a:endParaRPr lang="en-US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CE7C86-3486-12A8-1447-AAD45E30A8DE}"/>
              </a:ext>
            </a:extLst>
          </p:cNvPr>
          <p:cNvSpPr txBox="1"/>
          <p:nvPr/>
        </p:nvSpPr>
        <p:spPr>
          <a:xfrm>
            <a:off x="9638421" y="5899681"/>
            <a:ext cx="1021433" cy="73866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5026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38013 nmi</a:t>
            </a:r>
            <a:r>
              <a:rPr lang="en-US" sz="1400" baseline="30000" dirty="0"/>
              <a:t>2</a:t>
            </a:r>
            <a:endParaRPr lang="en-US" sz="1400" dirty="0"/>
          </a:p>
        </p:txBody>
      </p:sp>
      <p:pic>
        <p:nvPicPr>
          <p:cNvPr id="6" name="Picture 5" descr="Chart&#10;&#10;Description automatically generated with medium confidence">
            <a:extLst>
              <a:ext uri="{FF2B5EF4-FFF2-40B4-BE49-F238E27FC236}">
                <a16:creationId xmlns:a16="http://schemas.microsoft.com/office/drawing/2014/main" id="{9157E26C-DC74-4910-3E80-8857E41E5C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86" t="74011" r="7510" b="13800"/>
          <a:stretch/>
        </p:blipFill>
        <p:spPr>
          <a:xfrm>
            <a:off x="778013" y="4671850"/>
            <a:ext cx="2615852" cy="4103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3CD0704-D346-839C-7CD1-626B3F7DD3E4}"/>
              </a:ext>
            </a:extLst>
          </p:cNvPr>
          <p:cNvSpPr/>
          <p:nvPr/>
        </p:nvSpPr>
        <p:spPr>
          <a:xfrm>
            <a:off x="115022" y="1471764"/>
            <a:ext cx="11869429" cy="4048293"/>
          </a:xfrm>
          <a:prstGeom prst="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73B9452-F5BC-20F5-19F4-1A164D4BFE19}"/>
              </a:ext>
            </a:extLst>
          </p:cNvPr>
          <p:cNvSpPr txBox="1"/>
          <p:nvPr/>
        </p:nvSpPr>
        <p:spPr>
          <a:xfrm>
            <a:off x="3764443" y="5291086"/>
            <a:ext cx="288277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Total Area by Average</a:t>
            </a:r>
          </a:p>
        </p:txBody>
      </p:sp>
      <p:pic>
        <p:nvPicPr>
          <p:cNvPr id="56" name="Picture 5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FF5D4F4-5495-3CE6-2889-D2DC036C403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749" t="25578" r="9934" b="14430"/>
          <a:stretch/>
        </p:blipFill>
        <p:spPr>
          <a:xfrm>
            <a:off x="2960862" y="1774169"/>
            <a:ext cx="5020914" cy="3356681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61093DA7-FD03-87C7-09ED-88704115EC80}"/>
              </a:ext>
            </a:extLst>
          </p:cNvPr>
          <p:cNvSpPr/>
          <p:nvPr/>
        </p:nvSpPr>
        <p:spPr>
          <a:xfrm>
            <a:off x="2958002" y="1787213"/>
            <a:ext cx="5050528" cy="335668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700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4F27F7-2169-7354-BF46-D89D21208407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80F3DF48-CBDB-50B4-0488-137DA178B1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30" t="21584" r="43450" b="40155"/>
          <a:stretch/>
        </p:blipFill>
        <p:spPr>
          <a:xfrm>
            <a:off x="6478282" y="1863686"/>
            <a:ext cx="5334699" cy="3337884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7C535355-FF8F-60C6-137F-E8CDADB544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5" t="75716" r="2189" b="15259"/>
          <a:stretch/>
        </p:blipFill>
        <p:spPr>
          <a:xfrm>
            <a:off x="947133" y="5655557"/>
            <a:ext cx="6239555" cy="58688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8FBFD37-7554-7C3A-BC79-BC91A7D274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" t="11971" r="32563" b="24641"/>
          <a:stretch/>
        </p:blipFill>
        <p:spPr>
          <a:xfrm>
            <a:off x="191695" y="1775020"/>
            <a:ext cx="3954965" cy="3764480"/>
          </a:xfrm>
          <a:prstGeom prst="rect">
            <a:avLst/>
          </a:prstGeom>
        </p:spPr>
      </p:pic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69B2252-962E-21E3-A53F-FC069C58CF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96" t="11970" r="29329" b="25109"/>
          <a:stretch/>
        </p:blipFill>
        <p:spPr>
          <a:xfrm>
            <a:off x="4003639" y="1787213"/>
            <a:ext cx="3771666" cy="373284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C047814-C692-8893-69B0-CC2507A22E31}"/>
              </a:ext>
            </a:extLst>
          </p:cNvPr>
          <p:cNvSpPr/>
          <p:nvPr/>
        </p:nvSpPr>
        <p:spPr>
          <a:xfrm>
            <a:off x="2609596" y="3601564"/>
            <a:ext cx="898020" cy="88407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F41883C-04E2-1188-9B96-06B95EFFA775}"/>
              </a:ext>
            </a:extLst>
          </p:cNvPr>
          <p:cNvSpPr/>
          <p:nvPr/>
        </p:nvSpPr>
        <p:spPr>
          <a:xfrm>
            <a:off x="6064360" y="3422650"/>
            <a:ext cx="896894" cy="8826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BCA63-5406-6904-9C7F-13A6B0505F10}"/>
              </a:ext>
            </a:extLst>
          </p:cNvPr>
          <p:cNvSpPr/>
          <p:nvPr/>
        </p:nvSpPr>
        <p:spPr>
          <a:xfrm>
            <a:off x="2806078" y="3787775"/>
            <a:ext cx="514972" cy="5261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FCDE30D-4C08-4F99-CBDC-D033FFE231E5}"/>
              </a:ext>
            </a:extLst>
          </p:cNvPr>
          <p:cNvSpPr/>
          <p:nvPr/>
        </p:nvSpPr>
        <p:spPr>
          <a:xfrm>
            <a:off x="6331060" y="3684785"/>
            <a:ext cx="357075" cy="36016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1BFAB7-2FD3-5255-96E1-C0ABD85D0389}"/>
              </a:ext>
            </a:extLst>
          </p:cNvPr>
          <p:cNvSpPr txBox="1"/>
          <p:nvPr/>
        </p:nvSpPr>
        <p:spPr>
          <a:xfrm>
            <a:off x="763763" y="193463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6B2AD4-101B-6400-B107-A76E9EF2DF40}"/>
              </a:ext>
            </a:extLst>
          </p:cNvPr>
          <p:cNvSpPr txBox="1"/>
          <p:nvPr/>
        </p:nvSpPr>
        <p:spPr>
          <a:xfrm>
            <a:off x="4216145" y="1921143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C25B50-81B5-B992-7B54-C0AD866C4541}"/>
              </a:ext>
            </a:extLst>
          </p:cNvPr>
          <p:cNvSpPr txBox="1"/>
          <p:nvPr/>
        </p:nvSpPr>
        <p:spPr>
          <a:xfrm>
            <a:off x="4205593" y="1483059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21FC8A-596F-9A75-8EBE-9C40888ADEBB}"/>
              </a:ext>
            </a:extLst>
          </p:cNvPr>
          <p:cNvSpPr txBox="1"/>
          <p:nvPr/>
        </p:nvSpPr>
        <p:spPr>
          <a:xfrm>
            <a:off x="7931859" y="1471764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1B4F1F-13C7-9332-EF29-9707F617D27C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24-hr Forecast valid 00 UTC Aug 26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51C501-0460-F13E-47CA-B895C40F4E11}"/>
              </a:ext>
            </a:extLst>
          </p:cNvPr>
          <p:cNvSpPr txBox="1"/>
          <p:nvPr/>
        </p:nvSpPr>
        <p:spPr>
          <a:xfrm>
            <a:off x="1708959" y="1893280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R34=99 km</a:t>
            </a:r>
          </a:p>
          <a:p>
            <a:r>
              <a:rPr lang="en-US" sz="1400" dirty="0"/>
              <a:t>R50=61 km</a:t>
            </a:r>
          </a:p>
          <a:p>
            <a:r>
              <a:rPr lang="en-US" sz="1400" dirty="0"/>
              <a:t>R64=44 km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5432F5-7017-F799-CABC-7580768C2A15}"/>
              </a:ext>
            </a:extLst>
          </p:cNvPr>
          <p:cNvSpPr txBox="1"/>
          <p:nvPr/>
        </p:nvSpPr>
        <p:spPr>
          <a:xfrm>
            <a:off x="5071771" y="1926941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R34=92 km</a:t>
            </a:r>
          </a:p>
          <a:p>
            <a:r>
              <a:rPr lang="en-US" sz="1400" dirty="0"/>
              <a:t>R50=42 km</a:t>
            </a:r>
          </a:p>
          <a:p>
            <a:r>
              <a:rPr lang="en-US" sz="1400" dirty="0"/>
              <a:t>R64= n/a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8715FD-70F0-D58A-C83F-683B334F6012}"/>
              </a:ext>
            </a:extLst>
          </p:cNvPr>
          <p:cNvSpPr txBox="1"/>
          <p:nvPr/>
        </p:nvSpPr>
        <p:spPr>
          <a:xfrm>
            <a:off x="7898830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R34=110 km</a:t>
            </a:r>
          </a:p>
          <a:p>
            <a:r>
              <a:rPr lang="en-US" sz="1400" dirty="0"/>
              <a:t>R50=53 km</a:t>
            </a:r>
          </a:p>
          <a:p>
            <a:r>
              <a:rPr lang="en-US" sz="1400" dirty="0"/>
              <a:t>R64=40 km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5108014-3823-9E02-FE66-A6C8F0F52B38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winds:   </a:t>
            </a:r>
          </a:p>
          <a:p>
            <a:r>
              <a:rPr lang="en-US" sz="1600" dirty="0"/>
              <a:t>	2973 nmi</a:t>
            </a:r>
            <a:r>
              <a:rPr lang="en-US" sz="1600" baseline="30000" dirty="0"/>
              <a:t>2</a:t>
            </a:r>
            <a:r>
              <a:rPr lang="en-US" sz="1600" dirty="0"/>
              <a:t>				0 nmi</a:t>
            </a:r>
            <a:r>
              <a:rPr lang="en-US" sz="1600" baseline="30000" dirty="0"/>
              <a:t>2</a:t>
            </a:r>
            <a:r>
              <a:rPr lang="en-US" sz="1600" dirty="0"/>
              <a:t> 	  			3770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winds:</a:t>
            </a:r>
          </a:p>
          <a:p>
            <a:r>
              <a:rPr lang="en-US" sz="1600" dirty="0"/>
              <a:t>	</a:t>
            </a:r>
            <a:r>
              <a:rPr lang="en-US" sz="1600" b="1" dirty="0"/>
              <a:t>33254 nmi</a:t>
            </a:r>
            <a:r>
              <a:rPr lang="en-US" sz="1600" b="1" baseline="30000" dirty="0"/>
              <a:t>2</a:t>
            </a:r>
            <a:r>
              <a:rPr lang="en-US" sz="1600" dirty="0"/>
              <a:t>			</a:t>
            </a:r>
            <a:r>
              <a:rPr lang="en-US" sz="1600" b="1" dirty="0"/>
              <a:t>33533 nmi</a:t>
            </a:r>
            <a:r>
              <a:rPr lang="en-US" sz="1600" b="1" baseline="30000" dirty="0"/>
              <a:t>2</a:t>
            </a:r>
            <a:r>
              <a:rPr lang="en-US" sz="1600" dirty="0"/>
              <a:t>			</a:t>
            </a:r>
            <a:r>
              <a:rPr lang="en-US" sz="1600" b="1" dirty="0"/>
              <a:t>50736 nmi</a:t>
            </a:r>
            <a:r>
              <a:rPr lang="en-US" sz="1600" b="1" baseline="30000" dirty="0"/>
              <a:t>2</a:t>
            </a:r>
            <a:r>
              <a:rPr lang="en-US" sz="1600" b="1" dirty="0"/>
              <a:t> 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3C3899-C417-EB52-A6AF-99AC1674023F}"/>
              </a:ext>
            </a:extLst>
          </p:cNvPr>
          <p:cNvSpPr txBox="1"/>
          <p:nvPr/>
        </p:nvSpPr>
        <p:spPr>
          <a:xfrm>
            <a:off x="1060704" y="2665605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E077DA-954B-2F26-A815-CBC17BF9A4DD}"/>
              </a:ext>
            </a:extLst>
          </p:cNvPr>
          <p:cNvSpPr txBox="1"/>
          <p:nvPr/>
        </p:nvSpPr>
        <p:spPr>
          <a:xfrm>
            <a:off x="2486183" y="5886242"/>
            <a:ext cx="1021433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6082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/>
              <a:t>30790 nmi</a:t>
            </a:r>
            <a:r>
              <a:rPr lang="en-US" sz="1400" b="1" baseline="30000" dirty="0"/>
              <a:t>2</a:t>
            </a:r>
            <a:endParaRPr lang="en-US" sz="1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9036F5-F0C4-BC5D-62BB-D60A95F3885F}"/>
              </a:ext>
            </a:extLst>
          </p:cNvPr>
          <p:cNvSpPr txBox="1"/>
          <p:nvPr/>
        </p:nvSpPr>
        <p:spPr>
          <a:xfrm>
            <a:off x="6177418" y="5886242"/>
            <a:ext cx="1021433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0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/>
              <a:t>26597 nmi</a:t>
            </a:r>
            <a:r>
              <a:rPr lang="en-US" sz="1400" b="1" baseline="30000" dirty="0"/>
              <a:t>2</a:t>
            </a:r>
            <a:endParaRPr lang="en-US" sz="1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CE7C86-3486-12A8-1447-AAD45E30A8DE}"/>
              </a:ext>
            </a:extLst>
          </p:cNvPr>
          <p:cNvSpPr txBox="1"/>
          <p:nvPr/>
        </p:nvSpPr>
        <p:spPr>
          <a:xfrm>
            <a:off x="9638421" y="5899681"/>
            <a:ext cx="1021433" cy="7386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5026 nmi</a:t>
            </a:r>
            <a:r>
              <a:rPr lang="en-US" sz="1400" baseline="30000" dirty="0"/>
              <a:t>2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/>
              <a:t>38013 nmi</a:t>
            </a:r>
            <a:r>
              <a:rPr lang="en-US" sz="1400" b="1" baseline="30000" dirty="0"/>
              <a:t>2</a:t>
            </a:r>
            <a:endParaRPr lang="en-US" sz="1400" b="1" dirty="0"/>
          </a:p>
        </p:txBody>
      </p:sp>
      <p:pic>
        <p:nvPicPr>
          <p:cNvPr id="6" name="Picture 5" descr="Chart&#10;&#10;Description automatically generated with medium confidence">
            <a:extLst>
              <a:ext uri="{FF2B5EF4-FFF2-40B4-BE49-F238E27FC236}">
                <a16:creationId xmlns:a16="http://schemas.microsoft.com/office/drawing/2014/main" id="{9157E26C-DC74-4910-3E80-8857E41E5C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86" t="74011" r="7510" b="13800"/>
          <a:stretch/>
        </p:blipFill>
        <p:spPr>
          <a:xfrm>
            <a:off x="778013" y="4671850"/>
            <a:ext cx="2615852" cy="4103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3CD0704-D346-839C-7CD1-626B3F7DD3E4}"/>
              </a:ext>
            </a:extLst>
          </p:cNvPr>
          <p:cNvSpPr/>
          <p:nvPr/>
        </p:nvSpPr>
        <p:spPr>
          <a:xfrm>
            <a:off x="115022" y="1471764"/>
            <a:ext cx="11869429" cy="4048293"/>
          </a:xfrm>
          <a:prstGeom prst="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3A62DC2-E8BF-C5E3-C769-33BACE25D046}"/>
              </a:ext>
            </a:extLst>
          </p:cNvPr>
          <p:cNvSpPr txBox="1"/>
          <p:nvPr/>
        </p:nvSpPr>
        <p:spPr>
          <a:xfrm>
            <a:off x="2453592" y="3077182"/>
            <a:ext cx="6246069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b="1" dirty="0"/>
              <a:t>Differences reflect asymmetry!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849C253-6AAF-DC94-D8A9-B5883D040542}"/>
              </a:ext>
            </a:extLst>
          </p:cNvPr>
          <p:cNvCxnSpPr>
            <a:cxnSpLocks/>
          </p:cNvCxnSpPr>
          <p:nvPr/>
        </p:nvCxnSpPr>
        <p:spPr>
          <a:xfrm flipH="1">
            <a:off x="3377167" y="3954198"/>
            <a:ext cx="1959091" cy="220919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CD66B40-BF85-E3D0-5AF7-0517E202F736}"/>
              </a:ext>
            </a:extLst>
          </p:cNvPr>
          <p:cNvCxnSpPr>
            <a:cxnSpLocks/>
          </p:cNvCxnSpPr>
          <p:nvPr/>
        </p:nvCxnSpPr>
        <p:spPr>
          <a:xfrm>
            <a:off x="5522824" y="3967767"/>
            <a:ext cx="237796" cy="216148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0391AE3-41E9-EFC3-A46B-B803CFF67E4C}"/>
              </a:ext>
            </a:extLst>
          </p:cNvPr>
          <p:cNvCxnSpPr>
            <a:cxnSpLocks/>
          </p:cNvCxnSpPr>
          <p:nvPr/>
        </p:nvCxnSpPr>
        <p:spPr>
          <a:xfrm>
            <a:off x="5751084" y="3954198"/>
            <a:ext cx="2404191" cy="220919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C9C724DA-89B3-90FD-019B-1D005C01029B}"/>
              </a:ext>
            </a:extLst>
          </p:cNvPr>
          <p:cNvSpPr/>
          <p:nvPr/>
        </p:nvSpPr>
        <p:spPr>
          <a:xfrm>
            <a:off x="839451" y="6182586"/>
            <a:ext cx="2800432" cy="615557"/>
          </a:xfrm>
          <a:prstGeom prst="ellipse">
            <a:avLst/>
          </a:prstGeom>
          <a:solidFill>
            <a:srgbClr val="FF0000">
              <a:alpha val="2135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04CE27-1722-0DB3-D544-0F32A66E3B78}"/>
              </a:ext>
            </a:extLst>
          </p:cNvPr>
          <p:cNvSpPr/>
          <p:nvPr/>
        </p:nvSpPr>
        <p:spPr>
          <a:xfrm>
            <a:off x="4438064" y="6206662"/>
            <a:ext cx="3048190" cy="615557"/>
          </a:xfrm>
          <a:prstGeom prst="ellipse">
            <a:avLst/>
          </a:prstGeom>
          <a:solidFill>
            <a:srgbClr val="FF0000">
              <a:alpha val="2135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925AC81-80EE-67FB-99B1-A7094F000894}"/>
              </a:ext>
            </a:extLst>
          </p:cNvPr>
          <p:cNvSpPr/>
          <p:nvPr/>
        </p:nvSpPr>
        <p:spPr>
          <a:xfrm>
            <a:off x="7898831" y="6178493"/>
            <a:ext cx="3049586" cy="615557"/>
          </a:xfrm>
          <a:prstGeom prst="ellipse">
            <a:avLst/>
          </a:prstGeom>
          <a:solidFill>
            <a:srgbClr val="FF0000">
              <a:alpha val="2135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4F25905-F3E3-F2C7-83DA-2F6518D68120}"/>
              </a:ext>
            </a:extLst>
          </p:cNvPr>
          <p:cNvSpPr txBox="1"/>
          <p:nvPr/>
        </p:nvSpPr>
        <p:spPr>
          <a:xfrm>
            <a:off x="3236021" y="1928908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7EBFFB-97B1-33B3-3291-444C72A0D5BE}"/>
              </a:ext>
            </a:extLst>
          </p:cNvPr>
          <p:cNvSpPr txBox="1"/>
          <p:nvPr/>
        </p:nvSpPr>
        <p:spPr>
          <a:xfrm>
            <a:off x="6838161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3144115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B923D5-6DED-7462-CB20-7D46C0EE24A8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EEFDEBA-4842-B585-69B2-3052F90F0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14" t="30475" r="40409" b="40103"/>
          <a:stretch/>
        </p:blipFill>
        <p:spPr>
          <a:xfrm>
            <a:off x="7034090" y="1851634"/>
            <a:ext cx="4950361" cy="360125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A229697-FF15-417C-C3EB-553C330CB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92" t="10372" r="42578" b="24903"/>
          <a:stretch/>
        </p:blipFill>
        <p:spPr>
          <a:xfrm>
            <a:off x="3715872" y="1674457"/>
            <a:ext cx="3307791" cy="4228721"/>
          </a:xfrm>
          <a:prstGeom prst="rect">
            <a:avLst/>
          </a:prstGeom>
        </p:spPr>
      </p:pic>
      <p:pic>
        <p:nvPicPr>
          <p:cNvPr id="6" name="Picture 5" descr="Chart&#10;&#10;Description automatically generated with medium confidence">
            <a:extLst>
              <a:ext uri="{FF2B5EF4-FFF2-40B4-BE49-F238E27FC236}">
                <a16:creationId xmlns:a16="http://schemas.microsoft.com/office/drawing/2014/main" id="{11033B64-0F89-6FC7-EEA9-DF26F9809F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5" t="10758" r="42945" b="25401"/>
          <a:stretch/>
        </p:blipFill>
        <p:spPr>
          <a:xfrm>
            <a:off x="146174" y="1674457"/>
            <a:ext cx="3676480" cy="4251960"/>
          </a:xfrm>
          <a:prstGeom prst="rect">
            <a:avLst/>
          </a:prstGeom>
        </p:spPr>
      </p:pic>
      <p:pic>
        <p:nvPicPr>
          <p:cNvPr id="45" name="Picture 4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5D321C1-7287-F7CF-CB8B-B6EA4EF3B1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86" t="74011" r="7510" b="13800"/>
          <a:stretch/>
        </p:blipFill>
        <p:spPr>
          <a:xfrm>
            <a:off x="750356" y="5013599"/>
            <a:ext cx="2615852" cy="4103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47502C-AFB1-51F5-5BC6-0EB62CC7078E}"/>
              </a:ext>
            </a:extLst>
          </p:cNvPr>
          <p:cNvSpPr txBox="1"/>
          <p:nvPr/>
        </p:nvSpPr>
        <p:spPr>
          <a:xfrm>
            <a:off x="5015764" y="1908989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R34=88 km</a:t>
            </a:r>
          </a:p>
          <a:p>
            <a:r>
              <a:rPr lang="en-US" sz="1400" dirty="0"/>
              <a:t>R50=52 km</a:t>
            </a:r>
          </a:p>
          <a:p>
            <a:r>
              <a:rPr lang="en-US" sz="1400" dirty="0"/>
              <a:t>R64=30 km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E0EF2C-6474-013A-163C-DD88D5C0D507}"/>
              </a:ext>
            </a:extLst>
          </p:cNvPr>
          <p:cNvSpPr txBox="1"/>
          <p:nvPr/>
        </p:nvSpPr>
        <p:spPr>
          <a:xfrm>
            <a:off x="1708959" y="1893280"/>
            <a:ext cx="1278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R34=111 km</a:t>
            </a:r>
          </a:p>
          <a:p>
            <a:r>
              <a:rPr lang="en-US" sz="1400" dirty="0"/>
              <a:t>R50=57 km</a:t>
            </a:r>
          </a:p>
          <a:p>
            <a:r>
              <a:rPr lang="en-US" sz="1400" dirty="0"/>
              <a:t>R64=36 km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F5F142-2AA9-E10F-3756-BBC33D3BAEB1}"/>
              </a:ext>
            </a:extLst>
          </p:cNvPr>
          <p:cNvSpPr txBox="1"/>
          <p:nvPr/>
        </p:nvSpPr>
        <p:spPr>
          <a:xfrm>
            <a:off x="750356" y="193912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8384B6-296D-08A2-9D27-D6B62C79F426}"/>
              </a:ext>
            </a:extLst>
          </p:cNvPr>
          <p:cNvSpPr/>
          <p:nvPr/>
        </p:nvSpPr>
        <p:spPr>
          <a:xfrm>
            <a:off x="1833609" y="3274804"/>
            <a:ext cx="616597" cy="6115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967621A-C08A-50BB-9089-437EBEBB44A1}"/>
              </a:ext>
            </a:extLst>
          </p:cNvPr>
          <p:cNvSpPr/>
          <p:nvPr/>
        </p:nvSpPr>
        <p:spPr>
          <a:xfrm>
            <a:off x="1533123" y="2978316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198554-C52E-0A7F-8D93-658494225ACC}"/>
              </a:ext>
            </a:extLst>
          </p:cNvPr>
          <p:cNvSpPr/>
          <p:nvPr/>
        </p:nvSpPr>
        <p:spPr>
          <a:xfrm>
            <a:off x="5081113" y="3001754"/>
            <a:ext cx="549212" cy="5461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C971A32-50A1-8608-663E-059553E4753F}"/>
              </a:ext>
            </a:extLst>
          </p:cNvPr>
          <p:cNvSpPr/>
          <p:nvPr/>
        </p:nvSpPr>
        <p:spPr>
          <a:xfrm>
            <a:off x="4896963" y="2818619"/>
            <a:ext cx="906490" cy="90827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D146C-F354-8EA8-C6CE-C666655BA35D}"/>
              </a:ext>
            </a:extLst>
          </p:cNvPr>
          <p:cNvSpPr txBox="1"/>
          <p:nvPr/>
        </p:nvSpPr>
        <p:spPr>
          <a:xfrm>
            <a:off x="7905004" y="1845942"/>
            <a:ext cx="12268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R34=122 km</a:t>
            </a:r>
          </a:p>
          <a:p>
            <a:r>
              <a:rPr lang="en-US" sz="1400" dirty="0"/>
              <a:t>R50=73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DAE508-31DE-6DD1-C5C0-1F8D6E2B325E}"/>
              </a:ext>
            </a:extLst>
          </p:cNvPr>
          <p:cNvSpPr txBox="1"/>
          <p:nvPr/>
        </p:nvSpPr>
        <p:spPr>
          <a:xfrm>
            <a:off x="3996689" y="1957719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3DC82B-58A6-152F-1DB1-76E9CBC46267}"/>
              </a:ext>
            </a:extLst>
          </p:cNvPr>
          <p:cNvSpPr txBox="1"/>
          <p:nvPr/>
        </p:nvSpPr>
        <p:spPr>
          <a:xfrm>
            <a:off x="7153981" y="1489391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5CB77-CEEB-7488-5BA6-6703A2BB5EBA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48-hr Forecast valid 00 UTC Aug 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D2A398-D43E-0A7F-6BE2-A5D17EED938D}"/>
              </a:ext>
            </a:extLst>
          </p:cNvPr>
          <p:cNvSpPr txBox="1"/>
          <p:nvPr/>
        </p:nvSpPr>
        <p:spPr>
          <a:xfrm>
            <a:off x="3944743" y="1507388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48-hr Forecast valid 00 UTC Aug 27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E46095-5CFD-D8F0-D7A4-33E64BAF5788}"/>
              </a:ext>
            </a:extLst>
          </p:cNvPr>
          <p:cNvSpPr txBox="1"/>
          <p:nvPr/>
        </p:nvSpPr>
        <p:spPr>
          <a:xfrm>
            <a:off x="7047081" y="1908954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FB30749-583E-86EC-51D6-2C00DEB63DFC}"/>
              </a:ext>
            </a:extLst>
          </p:cNvPr>
          <p:cNvSpPr txBox="1"/>
          <p:nvPr/>
        </p:nvSpPr>
        <p:spPr>
          <a:xfrm>
            <a:off x="2956084" y="1907177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5BC745-7893-C768-5E58-B97B6D4438C8}"/>
              </a:ext>
            </a:extLst>
          </p:cNvPr>
          <p:cNvSpPr txBox="1"/>
          <p:nvPr/>
        </p:nvSpPr>
        <p:spPr>
          <a:xfrm>
            <a:off x="6070065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820123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B923D5-6DED-7462-CB20-7D46C0EE24A8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EEFDEBA-4842-B585-69B2-3052F90F0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14" t="30475" r="40409" b="40103"/>
          <a:stretch/>
        </p:blipFill>
        <p:spPr>
          <a:xfrm>
            <a:off x="7034090" y="1851634"/>
            <a:ext cx="4950361" cy="360125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A229697-FF15-417C-C3EB-553C330CB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92" t="10372" r="42578" b="24903"/>
          <a:stretch/>
        </p:blipFill>
        <p:spPr>
          <a:xfrm>
            <a:off x="3715872" y="1674457"/>
            <a:ext cx="3307791" cy="4228721"/>
          </a:xfrm>
          <a:prstGeom prst="rect">
            <a:avLst/>
          </a:prstGeom>
        </p:spPr>
      </p:pic>
      <p:pic>
        <p:nvPicPr>
          <p:cNvPr id="6" name="Picture 5" descr="Chart&#10;&#10;Description automatically generated with medium confidence">
            <a:extLst>
              <a:ext uri="{FF2B5EF4-FFF2-40B4-BE49-F238E27FC236}">
                <a16:creationId xmlns:a16="http://schemas.microsoft.com/office/drawing/2014/main" id="{11033B64-0F89-6FC7-EEA9-DF26F9809F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5" t="10758" r="42945" b="25401"/>
          <a:stretch/>
        </p:blipFill>
        <p:spPr>
          <a:xfrm>
            <a:off x="146174" y="1674457"/>
            <a:ext cx="3676480" cy="4251960"/>
          </a:xfrm>
          <a:prstGeom prst="rect">
            <a:avLst/>
          </a:prstGeom>
        </p:spPr>
      </p:pic>
      <p:pic>
        <p:nvPicPr>
          <p:cNvPr id="45" name="Picture 4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5D321C1-7287-F7CF-CB8B-B6EA4EF3B1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86" t="74011" r="7510" b="13800"/>
          <a:stretch/>
        </p:blipFill>
        <p:spPr>
          <a:xfrm>
            <a:off x="750356" y="5013599"/>
            <a:ext cx="2615852" cy="410316"/>
          </a:xfrm>
          <a:prstGeom prst="rect">
            <a:avLst/>
          </a:prstGeom>
        </p:spPr>
      </p:pic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079849CF-94C5-8DC9-BE53-5921F9178E1E}"/>
              </a:ext>
            </a:extLst>
          </p:cNvPr>
          <p:cNvSpPr/>
          <p:nvPr/>
        </p:nvSpPr>
        <p:spPr>
          <a:xfrm>
            <a:off x="707987" y="4395167"/>
            <a:ext cx="8997732" cy="110794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47502C-AFB1-51F5-5BC6-0EB62CC7078E}"/>
              </a:ext>
            </a:extLst>
          </p:cNvPr>
          <p:cNvSpPr txBox="1"/>
          <p:nvPr/>
        </p:nvSpPr>
        <p:spPr>
          <a:xfrm>
            <a:off x="5015764" y="1908989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R34=88 km</a:t>
            </a:r>
          </a:p>
          <a:p>
            <a:r>
              <a:rPr lang="en-US" sz="1400" dirty="0"/>
              <a:t>R50=52 km</a:t>
            </a:r>
          </a:p>
          <a:p>
            <a:r>
              <a:rPr lang="en-US" sz="1400" dirty="0"/>
              <a:t>R64=30 km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75A966-1B0B-3C6A-34BF-00C3CF95D479}"/>
              </a:ext>
            </a:extLst>
          </p:cNvPr>
          <p:cNvSpPr txBox="1"/>
          <p:nvPr/>
        </p:nvSpPr>
        <p:spPr>
          <a:xfrm>
            <a:off x="1787636" y="4782489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R34=135 km</a:t>
            </a:r>
          </a:p>
          <a:p>
            <a:r>
              <a:rPr lang="en-US" sz="1400" dirty="0"/>
              <a:t>R50=69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259598-A149-6C9C-2441-0460FE12A822}"/>
              </a:ext>
            </a:extLst>
          </p:cNvPr>
          <p:cNvSpPr txBox="1"/>
          <p:nvPr/>
        </p:nvSpPr>
        <p:spPr>
          <a:xfrm>
            <a:off x="5041865" y="4729008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R34=109 km</a:t>
            </a:r>
          </a:p>
          <a:p>
            <a:r>
              <a:rPr lang="en-US" sz="1400" dirty="0"/>
              <a:t>R50=66 km</a:t>
            </a:r>
          </a:p>
          <a:p>
            <a:r>
              <a:rPr lang="en-US" sz="1400" dirty="0"/>
              <a:t>R64=35 km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E0EF2C-6474-013A-163C-DD88D5C0D507}"/>
              </a:ext>
            </a:extLst>
          </p:cNvPr>
          <p:cNvSpPr txBox="1"/>
          <p:nvPr/>
        </p:nvSpPr>
        <p:spPr>
          <a:xfrm>
            <a:off x="1708959" y="1893280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R34=111 km</a:t>
            </a:r>
          </a:p>
          <a:p>
            <a:r>
              <a:rPr lang="en-US" sz="1400" dirty="0"/>
              <a:t>R50=57 km</a:t>
            </a:r>
          </a:p>
          <a:p>
            <a:r>
              <a:rPr lang="en-US" sz="1400" dirty="0"/>
              <a:t>R64=36 km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F5F142-2AA9-E10F-3756-BBC33D3BAEB1}"/>
              </a:ext>
            </a:extLst>
          </p:cNvPr>
          <p:cNvSpPr txBox="1"/>
          <p:nvPr/>
        </p:nvSpPr>
        <p:spPr>
          <a:xfrm>
            <a:off x="750356" y="1939120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8384B6-296D-08A2-9D27-D6B62C79F426}"/>
              </a:ext>
            </a:extLst>
          </p:cNvPr>
          <p:cNvSpPr/>
          <p:nvPr/>
        </p:nvSpPr>
        <p:spPr>
          <a:xfrm>
            <a:off x="1833609" y="3274804"/>
            <a:ext cx="616597" cy="6115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967621A-C08A-50BB-9089-437EBEBB44A1}"/>
              </a:ext>
            </a:extLst>
          </p:cNvPr>
          <p:cNvSpPr/>
          <p:nvPr/>
        </p:nvSpPr>
        <p:spPr>
          <a:xfrm>
            <a:off x="1533123" y="2978316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198554-C52E-0A7F-8D93-658494225ACC}"/>
              </a:ext>
            </a:extLst>
          </p:cNvPr>
          <p:cNvSpPr/>
          <p:nvPr/>
        </p:nvSpPr>
        <p:spPr>
          <a:xfrm>
            <a:off x="5081113" y="3001754"/>
            <a:ext cx="549212" cy="5461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C971A32-50A1-8608-663E-059553E4753F}"/>
              </a:ext>
            </a:extLst>
          </p:cNvPr>
          <p:cNvSpPr/>
          <p:nvPr/>
        </p:nvSpPr>
        <p:spPr>
          <a:xfrm>
            <a:off x="4896963" y="2818619"/>
            <a:ext cx="906490" cy="90827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D146C-F354-8EA8-C6CE-C666655BA35D}"/>
              </a:ext>
            </a:extLst>
          </p:cNvPr>
          <p:cNvSpPr txBox="1"/>
          <p:nvPr/>
        </p:nvSpPr>
        <p:spPr>
          <a:xfrm>
            <a:off x="7905004" y="1845942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R34=122 km</a:t>
            </a:r>
          </a:p>
          <a:p>
            <a:r>
              <a:rPr lang="en-US" sz="1400" dirty="0"/>
              <a:t>R50=73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0B76F8-96DA-456A-718C-8E0C4256AF4D}"/>
              </a:ext>
            </a:extLst>
          </p:cNvPr>
          <p:cNvSpPr txBox="1"/>
          <p:nvPr/>
        </p:nvSpPr>
        <p:spPr>
          <a:xfrm>
            <a:off x="8459350" y="4705554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R34=180 km</a:t>
            </a:r>
          </a:p>
          <a:p>
            <a:r>
              <a:rPr lang="en-US" sz="1400" dirty="0"/>
              <a:t>R50=90 km</a:t>
            </a:r>
          </a:p>
          <a:p>
            <a:r>
              <a:rPr lang="en-US" sz="1400" dirty="0"/>
              <a:t>R64=50 km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9DAE508-31DE-6DD1-C5C0-1F8D6E2B325E}"/>
              </a:ext>
            </a:extLst>
          </p:cNvPr>
          <p:cNvSpPr txBox="1"/>
          <p:nvPr/>
        </p:nvSpPr>
        <p:spPr>
          <a:xfrm>
            <a:off x="3996689" y="1957719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9116A5-6762-6DBA-929F-EA5C7ED01783}"/>
              </a:ext>
            </a:extLst>
          </p:cNvPr>
          <p:cNvSpPr txBox="1"/>
          <p:nvPr/>
        </p:nvSpPr>
        <p:spPr>
          <a:xfrm>
            <a:off x="3981076" y="4444493"/>
            <a:ext cx="10924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Maximum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FE9B784-E873-3B25-767D-04886C07AB40}"/>
              </a:ext>
            </a:extLst>
          </p:cNvPr>
          <p:cNvSpPr txBox="1"/>
          <p:nvPr/>
        </p:nvSpPr>
        <p:spPr>
          <a:xfrm>
            <a:off x="789581" y="4452597"/>
            <a:ext cx="10924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Maximum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3DC82B-58A6-152F-1DB1-76E9CBC46267}"/>
              </a:ext>
            </a:extLst>
          </p:cNvPr>
          <p:cNvSpPr txBox="1"/>
          <p:nvPr/>
        </p:nvSpPr>
        <p:spPr>
          <a:xfrm>
            <a:off x="7153981" y="1489391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 UTC Aug 27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5CB77-CEEB-7488-5BA6-6703A2BB5EBA}"/>
              </a:ext>
            </a:extLst>
          </p:cNvPr>
          <p:cNvSpPr txBox="1"/>
          <p:nvPr/>
        </p:nvSpPr>
        <p:spPr>
          <a:xfrm>
            <a:off x="707987" y="1489161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48-hr Forecast valid 00 UTC Aug 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D2A398-D43E-0A7F-6BE2-A5D17EED938D}"/>
              </a:ext>
            </a:extLst>
          </p:cNvPr>
          <p:cNvSpPr txBox="1"/>
          <p:nvPr/>
        </p:nvSpPr>
        <p:spPr>
          <a:xfrm>
            <a:off x="3944743" y="1507388"/>
            <a:ext cx="307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48-hr Forecast valid 00 UTC Aug 27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CEE2F3-4132-D517-18E5-A92709E4E290}"/>
              </a:ext>
            </a:extLst>
          </p:cNvPr>
          <p:cNvSpPr txBox="1"/>
          <p:nvPr/>
        </p:nvSpPr>
        <p:spPr>
          <a:xfrm>
            <a:off x="7108359" y="4452597"/>
            <a:ext cx="10924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Maximum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E46095-5CFD-D8F0-D7A4-33E64BAF5788}"/>
              </a:ext>
            </a:extLst>
          </p:cNvPr>
          <p:cNvSpPr txBox="1"/>
          <p:nvPr/>
        </p:nvSpPr>
        <p:spPr>
          <a:xfrm>
            <a:off x="7047081" y="1908954"/>
            <a:ext cx="8715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Average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79EF14-5BAC-5722-9BB2-F86AD4014094}"/>
              </a:ext>
            </a:extLst>
          </p:cNvPr>
          <p:cNvSpPr txBox="1"/>
          <p:nvPr/>
        </p:nvSpPr>
        <p:spPr>
          <a:xfrm>
            <a:off x="540739" y="5966613"/>
            <a:ext cx="10575844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/>
              <a:t>Area by averaged radii does not adequately reflect wind distribution!!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3DA4AF-A360-6F45-A9B8-A340588E43C9}"/>
              </a:ext>
            </a:extLst>
          </p:cNvPr>
          <p:cNvSpPr txBox="1"/>
          <p:nvPr/>
        </p:nvSpPr>
        <p:spPr>
          <a:xfrm>
            <a:off x="2956084" y="1907177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EED17-6E93-68EA-3CCD-B8E0C2F789BF}"/>
              </a:ext>
            </a:extLst>
          </p:cNvPr>
          <p:cNvSpPr txBox="1"/>
          <p:nvPr/>
        </p:nvSpPr>
        <p:spPr>
          <a:xfrm>
            <a:off x="6070065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3878510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B923D5-6DED-7462-CB20-7D46C0EE24A8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24" name="Picture 23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EEFDEBA-4842-B585-69B2-3052F90F0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14" t="30475" r="40409" b="40103"/>
          <a:stretch/>
        </p:blipFill>
        <p:spPr>
          <a:xfrm>
            <a:off x="7034090" y="1851634"/>
            <a:ext cx="4950361" cy="360125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A229697-FF15-417C-C3EB-553C330CB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92" t="10372" r="42578" b="24903"/>
          <a:stretch/>
        </p:blipFill>
        <p:spPr>
          <a:xfrm>
            <a:off x="3715872" y="1674457"/>
            <a:ext cx="3307791" cy="4228721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848384B6-296D-08A2-9D27-D6B62C79F426}"/>
              </a:ext>
            </a:extLst>
          </p:cNvPr>
          <p:cNvSpPr/>
          <p:nvPr/>
        </p:nvSpPr>
        <p:spPr>
          <a:xfrm>
            <a:off x="1833609" y="3274804"/>
            <a:ext cx="616597" cy="6115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967621A-C08A-50BB-9089-437EBEBB44A1}"/>
              </a:ext>
            </a:extLst>
          </p:cNvPr>
          <p:cNvSpPr/>
          <p:nvPr/>
        </p:nvSpPr>
        <p:spPr>
          <a:xfrm>
            <a:off x="1533123" y="2978316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198554-C52E-0A7F-8D93-658494225ACC}"/>
              </a:ext>
            </a:extLst>
          </p:cNvPr>
          <p:cNvSpPr/>
          <p:nvPr/>
        </p:nvSpPr>
        <p:spPr>
          <a:xfrm>
            <a:off x="5157282" y="3107002"/>
            <a:ext cx="346787" cy="334257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C971A32-50A1-8608-663E-059553E4753F}"/>
              </a:ext>
            </a:extLst>
          </p:cNvPr>
          <p:cNvSpPr/>
          <p:nvPr/>
        </p:nvSpPr>
        <p:spPr>
          <a:xfrm>
            <a:off x="4884263" y="2818619"/>
            <a:ext cx="906490" cy="90827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D146C-F354-8EA8-C6CE-C666655BA35D}"/>
              </a:ext>
            </a:extLst>
          </p:cNvPr>
          <p:cNvSpPr txBox="1"/>
          <p:nvPr/>
        </p:nvSpPr>
        <p:spPr>
          <a:xfrm>
            <a:off x="7459918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R34=122 km</a:t>
            </a:r>
          </a:p>
          <a:p>
            <a:r>
              <a:rPr lang="en-US" sz="1400" dirty="0"/>
              <a:t>R50=73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0B76F8-96DA-456A-718C-8E0C4256AF4D}"/>
              </a:ext>
            </a:extLst>
          </p:cNvPr>
          <p:cNvSpPr txBox="1"/>
          <p:nvPr/>
        </p:nvSpPr>
        <p:spPr>
          <a:xfrm>
            <a:off x="8459350" y="4705554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R34=180 km</a:t>
            </a:r>
          </a:p>
          <a:p>
            <a:r>
              <a:rPr lang="en-US" sz="1400" dirty="0"/>
              <a:t>R50=90 km</a:t>
            </a:r>
          </a:p>
          <a:p>
            <a:r>
              <a:rPr lang="en-US" sz="1400" dirty="0"/>
              <a:t>R64=50 km</a:t>
            </a:r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269CA977-C01C-3337-DDD8-3325FACB83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1" t="11950" r="41527" b="25150"/>
          <a:stretch/>
        </p:blipFill>
        <p:spPr>
          <a:xfrm>
            <a:off x="205683" y="1778232"/>
            <a:ext cx="3708481" cy="409002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B85171E-6287-B0A0-EAC8-E8313F47EE7D}"/>
              </a:ext>
            </a:extLst>
          </p:cNvPr>
          <p:cNvSpPr/>
          <p:nvPr/>
        </p:nvSpPr>
        <p:spPr>
          <a:xfrm>
            <a:off x="1796154" y="3149529"/>
            <a:ext cx="406319" cy="40647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998C9C3-9455-D633-A704-74B76BF3F5F7}"/>
              </a:ext>
            </a:extLst>
          </p:cNvPr>
          <p:cNvSpPr/>
          <p:nvPr/>
        </p:nvSpPr>
        <p:spPr>
          <a:xfrm>
            <a:off x="1401142" y="2752488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7788A9-8295-6548-C6B1-4A81FE6D9AA0}"/>
              </a:ext>
            </a:extLst>
          </p:cNvPr>
          <p:cNvSpPr txBox="1"/>
          <p:nvPr/>
        </p:nvSpPr>
        <p:spPr>
          <a:xfrm>
            <a:off x="3944743" y="1917937"/>
            <a:ext cx="1024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C3A6AEF-80B3-1397-98DE-B20A87E2E905}"/>
              </a:ext>
            </a:extLst>
          </p:cNvPr>
          <p:cNvSpPr txBox="1"/>
          <p:nvPr/>
        </p:nvSpPr>
        <p:spPr>
          <a:xfrm>
            <a:off x="832018" y="1937395"/>
            <a:ext cx="107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8D87AE0-FA6F-1A3B-6A8C-21861F7A7B47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 at landfall:   </a:t>
            </a:r>
          </a:p>
          <a:p>
            <a:r>
              <a:rPr lang="en-US" sz="1600" dirty="0"/>
              <a:t>	5134 nmi</a:t>
            </a:r>
            <a:r>
              <a:rPr lang="en-US" sz="1600" baseline="30000" dirty="0"/>
              <a:t>2</a:t>
            </a:r>
            <a:r>
              <a:rPr lang="en-US" sz="1600" dirty="0"/>
              <a:t>				3274 nmi</a:t>
            </a:r>
            <a:r>
              <a:rPr lang="en-US" sz="1600" baseline="30000" dirty="0"/>
              <a:t>2</a:t>
            </a:r>
            <a:r>
              <a:rPr lang="en-US" sz="1600" dirty="0"/>
              <a:t>   			5105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 at landfall:</a:t>
            </a:r>
          </a:p>
          <a:p>
            <a:r>
              <a:rPr lang="en-US" sz="1600" dirty="0"/>
              <a:t>	44976 nmi</a:t>
            </a:r>
            <a:r>
              <a:rPr lang="en-US" sz="1600" baseline="30000" dirty="0"/>
              <a:t>2</a:t>
            </a:r>
            <a:r>
              <a:rPr lang="en-US" sz="1600" dirty="0"/>
              <a:t>			29966 nmi</a:t>
            </a:r>
            <a:r>
              <a:rPr lang="en-US" sz="1600" baseline="30000" dirty="0"/>
              <a:t>2</a:t>
            </a:r>
            <a:r>
              <a:rPr lang="en-US" sz="1600" dirty="0"/>
              <a:t>			44060 nmi</a:t>
            </a:r>
            <a:r>
              <a:rPr lang="en-US" sz="1600" baseline="30000" dirty="0"/>
              <a:t>2</a:t>
            </a:r>
            <a:r>
              <a:rPr lang="en-US" sz="1600" dirty="0"/>
              <a:t>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DCFC5C4-931C-1588-67D7-E885D302F8FF}"/>
              </a:ext>
            </a:extLst>
          </p:cNvPr>
          <p:cNvSpPr txBox="1"/>
          <p:nvPr/>
        </p:nvSpPr>
        <p:spPr>
          <a:xfrm>
            <a:off x="175104" y="5045165"/>
            <a:ext cx="306430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Total Area by Quadrant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025E79-5017-074D-0E6C-B581EBEEECEE}"/>
              </a:ext>
            </a:extLst>
          </p:cNvPr>
          <p:cNvSpPr txBox="1"/>
          <p:nvPr/>
        </p:nvSpPr>
        <p:spPr>
          <a:xfrm>
            <a:off x="2956084" y="1907177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1575893-F829-18DB-A73E-C4F3B2C6377E}"/>
              </a:ext>
            </a:extLst>
          </p:cNvPr>
          <p:cNvSpPr txBox="1"/>
          <p:nvPr/>
        </p:nvSpPr>
        <p:spPr>
          <a:xfrm>
            <a:off x="6070065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EFE62C6-156A-D418-9243-A2CD8E5F2526}"/>
              </a:ext>
            </a:extLst>
          </p:cNvPr>
          <p:cNvSpPr/>
          <p:nvPr/>
        </p:nvSpPr>
        <p:spPr>
          <a:xfrm>
            <a:off x="8138144" y="5670004"/>
            <a:ext cx="1450246" cy="10772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4D2EEA4-3074-79D9-4AAD-92053ABFFE7B}"/>
              </a:ext>
            </a:extLst>
          </p:cNvPr>
          <p:cNvSpPr/>
          <p:nvPr/>
        </p:nvSpPr>
        <p:spPr>
          <a:xfrm>
            <a:off x="832018" y="5719659"/>
            <a:ext cx="1450246" cy="10772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53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B923D5-6DED-7462-CB20-7D46C0EE24A8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24" name="Picture 23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EEFDEBA-4842-B585-69B2-3052F90F0D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914" t="30475" r="40409" b="40103"/>
          <a:stretch/>
        </p:blipFill>
        <p:spPr>
          <a:xfrm>
            <a:off x="7034090" y="1851634"/>
            <a:ext cx="4950361" cy="360125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A229697-FF15-417C-C3EB-553C330CB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92" t="10372" r="42578" b="24903"/>
          <a:stretch/>
        </p:blipFill>
        <p:spPr>
          <a:xfrm>
            <a:off x="3715872" y="1674457"/>
            <a:ext cx="3307791" cy="4228721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848384B6-296D-08A2-9D27-D6B62C79F426}"/>
              </a:ext>
            </a:extLst>
          </p:cNvPr>
          <p:cNvSpPr/>
          <p:nvPr/>
        </p:nvSpPr>
        <p:spPr>
          <a:xfrm>
            <a:off x="1833609" y="3274804"/>
            <a:ext cx="616597" cy="6115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967621A-C08A-50BB-9089-437EBEBB44A1}"/>
              </a:ext>
            </a:extLst>
          </p:cNvPr>
          <p:cNvSpPr/>
          <p:nvPr/>
        </p:nvSpPr>
        <p:spPr>
          <a:xfrm>
            <a:off x="1533123" y="2978316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198554-C52E-0A7F-8D93-658494225ACC}"/>
              </a:ext>
            </a:extLst>
          </p:cNvPr>
          <p:cNvSpPr/>
          <p:nvPr/>
        </p:nvSpPr>
        <p:spPr>
          <a:xfrm>
            <a:off x="5157282" y="3107002"/>
            <a:ext cx="346787" cy="334257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C971A32-50A1-8608-663E-059553E4753F}"/>
              </a:ext>
            </a:extLst>
          </p:cNvPr>
          <p:cNvSpPr/>
          <p:nvPr/>
        </p:nvSpPr>
        <p:spPr>
          <a:xfrm>
            <a:off x="4884263" y="2818619"/>
            <a:ext cx="906490" cy="90827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D146C-F354-8EA8-C6CE-C666655BA35D}"/>
              </a:ext>
            </a:extLst>
          </p:cNvPr>
          <p:cNvSpPr txBox="1"/>
          <p:nvPr/>
        </p:nvSpPr>
        <p:spPr>
          <a:xfrm>
            <a:off x="7459918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R34=122 km</a:t>
            </a:r>
          </a:p>
          <a:p>
            <a:r>
              <a:rPr lang="en-US" sz="1400" dirty="0"/>
              <a:t>R50=73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0B76F8-96DA-456A-718C-8E0C4256AF4D}"/>
              </a:ext>
            </a:extLst>
          </p:cNvPr>
          <p:cNvSpPr txBox="1"/>
          <p:nvPr/>
        </p:nvSpPr>
        <p:spPr>
          <a:xfrm>
            <a:off x="8459350" y="4705554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R34=180 km</a:t>
            </a:r>
          </a:p>
          <a:p>
            <a:r>
              <a:rPr lang="en-US" sz="1400" dirty="0"/>
              <a:t>R50=90 km</a:t>
            </a:r>
          </a:p>
          <a:p>
            <a:r>
              <a:rPr lang="en-US" sz="1400" dirty="0"/>
              <a:t>R64=50 km</a:t>
            </a:r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269CA977-C01C-3337-DDD8-3325FACB83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1" t="11950" r="41527" b="25150"/>
          <a:stretch/>
        </p:blipFill>
        <p:spPr>
          <a:xfrm>
            <a:off x="205683" y="1778232"/>
            <a:ext cx="3708481" cy="409002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B85171E-6287-B0A0-EAC8-E8313F47EE7D}"/>
              </a:ext>
            </a:extLst>
          </p:cNvPr>
          <p:cNvSpPr/>
          <p:nvPr/>
        </p:nvSpPr>
        <p:spPr>
          <a:xfrm>
            <a:off x="1796154" y="3149529"/>
            <a:ext cx="406319" cy="40647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998C9C3-9455-D633-A704-74B76BF3F5F7}"/>
              </a:ext>
            </a:extLst>
          </p:cNvPr>
          <p:cNvSpPr/>
          <p:nvPr/>
        </p:nvSpPr>
        <p:spPr>
          <a:xfrm>
            <a:off x="1401142" y="2752488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7788A9-8295-6548-C6B1-4A81FE6D9AA0}"/>
              </a:ext>
            </a:extLst>
          </p:cNvPr>
          <p:cNvSpPr txBox="1"/>
          <p:nvPr/>
        </p:nvSpPr>
        <p:spPr>
          <a:xfrm>
            <a:off x="3944743" y="1917937"/>
            <a:ext cx="1024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C3A6AEF-80B3-1397-98DE-B20A87E2E905}"/>
              </a:ext>
            </a:extLst>
          </p:cNvPr>
          <p:cNvSpPr txBox="1"/>
          <p:nvPr/>
        </p:nvSpPr>
        <p:spPr>
          <a:xfrm>
            <a:off x="832018" y="1937395"/>
            <a:ext cx="107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8D87AE0-FA6F-1A3B-6A8C-21861F7A7B47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 at landfall:   </a:t>
            </a:r>
          </a:p>
          <a:p>
            <a:r>
              <a:rPr lang="en-US" sz="1600" dirty="0"/>
              <a:t>	5134 nmi</a:t>
            </a:r>
            <a:r>
              <a:rPr lang="en-US" sz="1600" baseline="30000" dirty="0"/>
              <a:t>2</a:t>
            </a:r>
            <a:r>
              <a:rPr lang="en-US" sz="1600" dirty="0"/>
              <a:t>				3274 nmi</a:t>
            </a:r>
            <a:r>
              <a:rPr lang="en-US" sz="1600" baseline="30000" dirty="0"/>
              <a:t>2</a:t>
            </a:r>
            <a:r>
              <a:rPr lang="en-US" sz="1600" dirty="0"/>
              <a:t>   			5105 nmi</a:t>
            </a:r>
            <a:r>
              <a:rPr lang="en-US" sz="1600" baseline="30000" dirty="0"/>
              <a:t>2</a:t>
            </a:r>
          </a:p>
          <a:p>
            <a:r>
              <a:rPr lang="en-US" sz="1600" dirty="0"/>
              <a:t>Area of TS-force winds at landfall:</a:t>
            </a:r>
          </a:p>
          <a:p>
            <a:r>
              <a:rPr lang="en-US" sz="1600" dirty="0"/>
              <a:t>	44976 nmi</a:t>
            </a:r>
            <a:r>
              <a:rPr lang="en-US" sz="1600" baseline="30000" dirty="0"/>
              <a:t>2</a:t>
            </a:r>
            <a:r>
              <a:rPr lang="en-US" sz="1600" dirty="0"/>
              <a:t>			29966 nmi</a:t>
            </a:r>
            <a:r>
              <a:rPr lang="en-US" sz="1600" baseline="30000" dirty="0"/>
              <a:t>2</a:t>
            </a:r>
            <a:r>
              <a:rPr lang="en-US" sz="1600" dirty="0"/>
              <a:t>			44060 nmi</a:t>
            </a:r>
            <a:r>
              <a:rPr lang="en-US" sz="1600" baseline="30000" dirty="0"/>
              <a:t>2</a:t>
            </a:r>
            <a:r>
              <a:rPr lang="en-US" sz="1600" dirty="0"/>
              <a:t>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E8DABD-E9C5-9D80-C46A-8534D784DF13}"/>
              </a:ext>
            </a:extLst>
          </p:cNvPr>
          <p:cNvSpPr txBox="1"/>
          <p:nvPr/>
        </p:nvSpPr>
        <p:spPr>
          <a:xfrm>
            <a:off x="2414837" y="5875598"/>
            <a:ext cx="1080745" cy="3385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3591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0962D9-9EE3-6DD2-8545-6843AD7BEACF}"/>
              </a:ext>
            </a:extLst>
          </p:cNvPr>
          <p:cNvSpPr txBox="1"/>
          <p:nvPr/>
        </p:nvSpPr>
        <p:spPr>
          <a:xfrm>
            <a:off x="2414837" y="6356792"/>
            <a:ext cx="1184940" cy="3385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37648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D1AF2CE-8AB5-7E53-57A5-48A9A5F9F379}"/>
              </a:ext>
            </a:extLst>
          </p:cNvPr>
          <p:cNvSpPr txBox="1"/>
          <p:nvPr/>
        </p:nvSpPr>
        <p:spPr>
          <a:xfrm>
            <a:off x="5849150" y="6317377"/>
            <a:ext cx="1184940" cy="3385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39921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BCA2A9-AE57-2342-6C8E-46740D85ACD5}"/>
              </a:ext>
            </a:extLst>
          </p:cNvPr>
          <p:cNvSpPr txBox="1"/>
          <p:nvPr/>
        </p:nvSpPr>
        <p:spPr>
          <a:xfrm>
            <a:off x="5873233" y="5829382"/>
            <a:ext cx="1080745" cy="3385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3424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B22EFB-56D9-5BAC-0169-654DB08AC00B}"/>
              </a:ext>
            </a:extLst>
          </p:cNvPr>
          <p:cNvSpPr txBox="1"/>
          <p:nvPr/>
        </p:nvSpPr>
        <p:spPr>
          <a:xfrm>
            <a:off x="3401662" y="3947129"/>
            <a:ext cx="4020652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/>
              <a:t>Deterministic solutions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E9083F9-9D62-7FB9-E475-2DD4E7D2EEB4}"/>
              </a:ext>
            </a:extLst>
          </p:cNvPr>
          <p:cNvCxnSpPr>
            <a:cxnSpLocks/>
          </p:cNvCxnSpPr>
          <p:nvPr/>
        </p:nvCxnSpPr>
        <p:spPr>
          <a:xfrm flipH="1">
            <a:off x="3715872" y="4531904"/>
            <a:ext cx="885606" cy="1371274"/>
          </a:xfrm>
          <a:prstGeom prst="straightConnector1">
            <a:avLst/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1601D58-0C2F-89F8-7079-7D9CE490AF15}"/>
              </a:ext>
            </a:extLst>
          </p:cNvPr>
          <p:cNvCxnSpPr>
            <a:cxnSpLocks/>
          </p:cNvCxnSpPr>
          <p:nvPr/>
        </p:nvCxnSpPr>
        <p:spPr>
          <a:xfrm>
            <a:off x="5504069" y="4531904"/>
            <a:ext cx="868009" cy="1198336"/>
          </a:xfrm>
          <a:prstGeom prst="straightConnector1">
            <a:avLst/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DBAF14A-3380-CDD6-86B3-0AF2528B6FB5}"/>
              </a:ext>
            </a:extLst>
          </p:cNvPr>
          <p:cNvSpPr txBox="1"/>
          <p:nvPr/>
        </p:nvSpPr>
        <p:spPr>
          <a:xfrm>
            <a:off x="175104" y="5045165"/>
            <a:ext cx="3064300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Total Area by Quadrant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C9B952-1652-E434-418F-A03D5CB7D0FD}"/>
              </a:ext>
            </a:extLst>
          </p:cNvPr>
          <p:cNvSpPr txBox="1"/>
          <p:nvPr/>
        </p:nvSpPr>
        <p:spPr>
          <a:xfrm>
            <a:off x="2956084" y="1907177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46846D-B932-C48D-A472-B95366FC813A}"/>
              </a:ext>
            </a:extLst>
          </p:cNvPr>
          <p:cNvSpPr txBox="1"/>
          <p:nvPr/>
        </p:nvSpPr>
        <p:spPr>
          <a:xfrm>
            <a:off x="6070065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1297899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B923D5-6DED-7462-CB20-7D46C0EE24A8}"/>
              </a:ext>
            </a:extLst>
          </p:cNvPr>
          <p:cNvSpPr/>
          <p:nvPr/>
        </p:nvSpPr>
        <p:spPr>
          <a:xfrm>
            <a:off x="47846" y="1409699"/>
            <a:ext cx="1203217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24" name="Picture 23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EEFDEBA-4842-B585-69B2-3052F90F0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14" t="30475" r="40409" b="40103"/>
          <a:stretch/>
        </p:blipFill>
        <p:spPr>
          <a:xfrm>
            <a:off x="7034090" y="1851634"/>
            <a:ext cx="4950361" cy="3601251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4A229697-FF15-417C-C3EB-553C330CB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92" t="10372" r="42578" b="24903"/>
          <a:stretch/>
        </p:blipFill>
        <p:spPr>
          <a:xfrm>
            <a:off x="3715872" y="1674457"/>
            <a:ext cx="3307791" cy="4228721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848384B6-296D-08A2-9D27-D6B62C79F426}"/>
              </a:ext>
            </a:extLst>
          </p:cNvPr>
          <p:cNvSpPr/>
          <p:nvPr/>
        </p:nvSpPr>
        <p:spPr>
          <a:xfrm>
            <a:off x="1833609" y="3274804"/>
            <a:ext cx="616597" cy="61156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967621A-C08A-50BB-9089-437EBEBB44A1}"/>
              </a:ext>
            </a:extLst>
          </p:cNvPr>
          <p:cNvSpPr/>
          <p:nvPr/>
        </p:nvSpPr>
        <p:spPr>
          <a:xfrm>
            <a:off x="1533123" y="2978316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1198554-C52E-0A7F-8D93-658494225ACC}"/>
              </a:ext>
            </a:extLst>
          </p:cNvPr>
          <p:cNvSpPr/>
          <p:nvPr/>
        </p:nvSpPr>
        <p:spPr>
          <a:xfrm>
            <a:off x="5157282" y="3107002"/>
            <a:ext cx="346787" cy="334257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C971A32-50A1-8608-663E-059553E4753F}"/>
              </a:ext>
            </a:extLst>
          </p:cNvPr>
          <p:cNvSpPr/>
          <p:nvPr/>
        </p:nvSpPr>
        <p:spPr>
          <a:xfrm>
            <a:off x="4884263" y="2818619"/>
            <a:ext cx="906490" cy="90827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D146C-F354-8EA8-C6CE-C666655BA35D}"/>
              </a:ext>
            </a:extLst>
          </p:cNvPr>
          <p:cNvSpPr txBox="1"/>
          <p:nvPr/>
        </p:nvSpPr>
        <p:spPr>
          <a:xfrm>
            <a:off x="7459918" y="1929623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R34=122 km</a:t>
            </a:r>
          </a:p>
          <a:p>
            <a:r>
              <a:rPr lang="en-US" sz="1400" dirty="0"/>
              <a:t>R50=73 km</a:t>
            </a:r>
          </a:p>
          <a:p>
            <a:r>
              <a:rPr lang="en-US" sz="1400" dirty="0"/>
              <a:t>R64=43 km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0B76F8-96DA-456A-718C-8E0C4256AF4D}"/>
              </a:ext>
            </a:extLst>
          </p:cNvPr>
          <p:cNvSpPr txBox="1"/>
          <p:nvPr/>
        </p:nvSpPr>
        <p:spPr>
          <a:xfrm>
            <a:off x="8459350" y="4705554"/>
            <a:ext cx="10924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R34=180 km</a:t>
            </a:r>
          </a:p>
          <a:p>
            <a:r>
              <a:rPr lang="en-US" sz="1400" dirty="0"/>
              <a:t>R50=90 km</a:t>
            </a:r>
          </a:p>
          <a:p>
            <a:r>
              <a:rPr lang="en-US" sz="1400" dirty="0"/>
              <a:t>R64=50 km</a:t>
            </a:r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269CA977-C01C-3337-DDD8-3325FACB83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1" t="11950" r="41527" b="25150"/>
          <a:stretch/>
        </p:blipFill>
        <p:spPr>
          <a:xfrm>
            <a:off x="205683" y="1778232"/>
            <a:ext cx="3708481" cy="409002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B85171E-6287-B0A0-EAC8-E8313F47EE7D}"/>
              </a:ext>
            </a:extLst>
          </p:cNvPr>
          <p:cNvSpPr/>
          <p:nvPr/>
        </p:nvSpPr>
        <p:spPr>
          <a:xfrm>
            <a:off x="1796154" y="3149529"/>
            <a:ext cx="406319" cy="40647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998C9C3-9455-D633-A704-74B76BF3F5F7}"/>
              </a:ext>
            </a:extLst>
          </p:cNvPr>
          <p:cNvSpPr/>
          <p:nvPr/>
        </p:nvSpPr>
        <p:spPr>
          <a:xfrm>
            <a:off x="1401142" y="2752488"/>
            <a:ext cx="1200249" cy="120751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7788A9-8295-6548-C6B1-4A81FE6D9AA0}"/>
              </a:ext>
            </a:extLst>
          </p:cNvPr>
          <p:cNvSpPr txBox="1"/>
          <p:nvPr/>
        </p:nvSpPr>
        <p:spPr>
          <a:xfrm>
            <a:off x="3944743" y="1917937"/>
            <a:ext cx="1024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C3A6AEF-80B3-1397-98DE-B20A87E2E905}"/>
              </a:ext>
            </a:extLst>
          </p:cNvPr>
          <p:cNvSpPr txBox="1"/>
          <p:nvPr/>
        </p:nvSpPr>
        <p:spPr>
          <a:xfrm>
            <a:off x="832018" y="1937395"/>
            <a:ext cx="107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LANDFALL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8D87AE0-FA6F-1A3B-6A8C-21861F7A7B47}"/>
              </a:ext>
            </a:extLst>
          </p:cNvPr>
          <p:cNvSpPr txBox="1"/>
          <p:nvPr/>
        </p:nvSpPr>
        <p:spPr>
          <a:xfrm>
            <a:off x="135148" y="5597472"/>
            <a:ext cx="11849303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Area of Hurricane-force winds at landfall:   </a:t>
            </a:r>
          </a:p>
          <a:p>
            <a:r>
              <a:rPr lang="en-US" sz="1600" dirty="0"/>
              <a:t>	</a:t>
            </a:r>
            <a:r>
              <a:rPr lang="en-US" sz="1600" b="1" dirty="0"/>
              <a:t>5134 nmi</a:t>
            </a:r>
            <a:r>
              <a:rPr lang="en-US" sz="1600" b="1" baseline="30000" dirty="0"/>
              <a:t>2</a:t>
            </a:r>
            <a:r>
              <a:rPr lang="en-US" sz="1600" dirty="0"/>
              <a:t>				3274 nmi</a:t>
            </a:r>
            <a:r>
              <a:rPr lang="en-US" sz="1600" baseline="30000" dirty="0"/>
              <a:t>2</a:t>
            </a:r>
            <a:r>
              <a:rPr lang="en-US" sz="1600" dirty="0"/>
              <a:t>   			</a:t>
            </a:r>
            <a:r>
              <a:rPr lang="en-US" sz="1600" b="1" dirty="0"/>
              <a:t>5105 nmi</a:t>
            </a:r>
            <a:r>
              <a:rPr lang="en-US" sz="1600" b="1" baseline="30000" dirty="0"/>
              <a:t>2</a:t>
            </a:r>
          </a:p>
          <a:p>
            <a:r>
              <a:rPr lang="en-US" sz="1600" dirty="0"/>
              <a:t>Area of TS-force winds at landfall:</a:t>
            </a:r>
          </a:p>
          <a:p>
            <a:r>
              <a:rPr lang="en-US" sz="1600" dirty="0"/>
              <a:t>	</a:t>
            </a:r>
            <a:r>
              <a:rPr lang="en-US" sz="1600" b="1" dirty="0"/>
              <a:t>44976 nmi</a:t>
            </a:r>
            <a:r>
              <a:rPr lang="en-US" sz="1600" b="1" baseline="30000" dirty="0"/>
              <a:t>2</a:t>
            </a:r>
            <a:r>
              <a:rPr lang="en-US" sz="1600" dirty="0"/>
              <a:t>			29966 nmi</a:t>
            </a:r>
            <a:r>
              <a:rPr lang="en-US" sz="1600" baseline="30000" dirty="0"/>
              <a:t>2</a:t>
            </a:r>
            <a:r>
              <a:rPr lang="en-US" sz="1600" dirty="0"/>
              <a:t>			</a:t>
            </a:r>
            <a:r>
              <a:rPr lang="en-US" sz="1600" b="1" dirty="0"/>
              <a:t>44060 nmi</a:t>
            </a:r>
            <a:r>
              <a:rPr lang="en-US" sz="1600" b="1" baseline="30000" dirty="0"/>
              <a:t>2</a:t>
            </a:r>
            <a:r>
              <a:rPr lang="en-US" sz="1600" b="1" dirty="0"/>
              <a:t>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E8DABD-E9C5-9D80-C46A-8534D784DF13}"/>
              </a:ext>
            </a:extLst>
          </p:cNvPr>
          <p:cNvSpPr txBox="1"/>
          <p:nvPr/>
        </p:nvSpPr>
        <p:spPr>
          <a:xfrm>
            <a:off x="2414837" y="5875598"/>
            <a:ext cx="1080745" cy="338554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3591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0962D9-9EE3-6DD2-8545-6843AD7BEACF}"/>
              </a:ext>
            </a:extLst>
          </p:cNvPr>
          <p:cNvSpPr txBox="1"/>
          <p:nvPr/>
        </p:nvSpPr>
        <p:spPr>
          <a:xfrm>
            <a:off x="2414837" y="6356792"/>
            <a:ext cx="1184940" cy="338554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37648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D1AF2CE-8AB5-7E53-57A5-48A9A5F9F379}"/>
              </a:ext>
            </a:extLst>
          </p:cNvPr>
          <p:cNvSpPr txBox="1"/>
          <p:nvPr/>
        </p:nvSpPr>
        <p:spPr>
          <a:xfrm>
            <a:off x="5849150" y="6317377"/>
            <a:ext cx="1184940" cy="338554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39921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BCA2A9-AE57-2342-6C8E-46740D85ACD5}"/>
              </a:ext>
            </a:extLst>
          </p:cNvPr>
          <p:cNvSpPr txBox="1"/>
          <p:nvPr/>
        </p:nvSpPr>
        <p:spPr>
          <a:xfrm>
            <a:off x="5873233" y="5829382"/>
            <a:ext cx="1080745" cy="338554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3424 nmi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B22EFB-56D9-5BAC-0169-654DB08AC00B}"/>
              </a:ext>
            </a:extLst>
          </p:cNvPr>
          <p:cNvSpPr txBox="1"/>
          <p:nvPr/>
        </p:nvSpPr>
        <p:spPr>
          <a:xfrm>
            <a:off x="1150928" y="4554364"/>
            <a:ext cx="9890143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/>
              <a:t>PF member solution out-performs both deterministic solutions for </a:t>
            </a:r>
          </a:p>
          <a:p>
            <a:pPr algn="ctr"/>
            <a:r>
              <a:rPr lang="en-US" sz="2800" dirty="0"/>
              <a:t>TS- and hurricane-force wind distributions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7EB4903-EE70-C95A-3BE8-A343BA434DD9}"/>
              </a:ext>
            </a:extLst>
          </p:cNvPr>
          <p:cNvSpPr/>
          <p:nvPr/>
        </p:nvSpPr>
        <p:spPr>
          <a:xfrm>
            <a:off x="8138144" y="5670004"/>
            <a:ext cx="1450246" cy="10772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923FBD7-94E7-DE55-015D-1EBF1A1BC77B}"/>
              </a:ext>
            </a:extLst>
          </p:cNvPr>
          <p:cNvSpPr/>
          <p:nvPr/>
        </p:nvSpPr>
        <p:spPr>
          <a:xfrm>
            <a:off x="832018" y="5719659"/>
            <a:ext cx="1450246" cy="10772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614CDD-9A5F-8DB6-D1D8-90246D1E1732}"/>
              </a:ext>
            </a:extLst>
          </p:cNvPr>
          <p:cNvSpPr txBox="1"/>
          <p:nvPr/>
        </p:nvSpPr>
        <p:spPr>
          <a:xfrm>
            <a:off x="2956084" y="1907177"/>
            <a:ext cx="73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VarPF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9FE887-4343-7E99-4A7C-588CE4B94524}"/>
              </a:ext>
            </a:extLst>
          </p:cNvPr>
          <p:cNvSpPr txBox="1"/>
          <p:nvPr/>
        </p:nvSpPr>
        <p:spPr>
          <a:xfrm>
            <a:off x="6070065" y="1874993"/>
            <a:ext cx="97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VarEnKF</a:t>
            </a:r>
          </a:p>
        </p:txBody>
      </p:sp>
    </p:spTree>
    <p:extLst>
      <p:ext uri="{BB962C8B-B14F-4D97-AF65-F5344CB8AC3E}">
        <p14:creationId xmlns:p14="http://schemas.microsoft.com/office/powerpoint/2010/main" val="11439985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0205FAB-7E4B-6207-6C72-448421DD217D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3CC6BD1-DC79-3012-9D7A-A16BE6239E48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6EF64C3-5C28-A567-2281-4D643875EF34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335DF53-E5D2-2C86-5059-93BE56DC8521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00C754-E673-9B85-4D79-0EC7CF95F49F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24CCD1-1C6C-0468-56E8-A9785575C583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81583A-E1F8-ABF6-702E-61E0AD2CBE05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Results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4F17C9-ADF2-BA12-41D5-E2747F5D5064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Conclusions</a:t>
            </a:r>
            <a:endParaRPr lang="en-US" sz="2800" dirty="0"/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76943AC-BA41-8D6F-066C-5E2347473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19" t="26356" r="7152" b="10455"/>
          <a:stretch/>
        </p:blipFill>
        <p:spPr>
          <a:xfrm>
            <a:off x="6817575" y="1626560"/>
            <a:ext cx="5057328" cy="500625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A5E2086-F89C-AD87-C15B-EFB067B98C41}"/>
              </a:ext>
            </a:extLst>
          </p:cNvPr>
          <p:cNvSpPr/>
          <p:nvPr/>
        </p:nvSpPr>
        <p:spPr>
          <a:xfrm>
            <a:off x="6815328" y="1621536"/>
            <a:ext cx="5059575" cy="50231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E746E-8431-AD04-96A3-ADD29BE7FA88}"/>
              </a:ext>
            </a:extLst>
          </p:cNvPr>
          <p:cNvSpPr txBox="1"/>
          <p:nvPr/>
        </p:nvSpPr>
        <p:spPr>
          <a:xfrm>
            <a:off x="210005" y="1353312"/>
            <a:ext cx="638331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Relaxing Gaussian assumptions: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Increases ensemble spread despite similarities in deterministic solutions or ensemble means </a:t>
            </a:r>
          </a:p>
          <a:p>
            <a:r>
              <a:rPr lang="en-US" sz="2400" dirty="0"/>
              <a:t>	</a:t>
            </a:r>
            <a:r>
              <a:rPr lang="en-US" sz="2000" dirty="0"/>
              <a:t>True for all verifying metrics (location, intensity, 	size, wind</a:t>
            </a:r>
            <a:r>
              <a:rPr lang="en-US" sz="2000" dirty="0">
                <a:sym typeface="Wingdings" pitchFamily="2" charset="2"/>
              </a:rPr>
              <a:t> distribution)</a:t>
            </a:r>
            <a:r>
              <a:rPr lang="en-US" sz="2400" dirty="0"/>
              <a:t>	</a:t>
            </a:r>
          </a:p>
          <a:p>
            <a:r>
              <a:rPr lang="en-US" sz="2400" dirty="0">
                <a:sym typeface="Wingdings" pitchFamily="2" charset="2"/>
              </a:rPr>
              <a:t>	</a:t>
            </a:r>
            <a:r>
              <a:rPr lang="en-US" sz="2000" dirty="0">
                <a:sym typeface="Wingdings" pitchFamily="2" charset="2"/>
              </a:rPr>
              <a:t>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Allows ensemble members to reflect variety of possible wind distributions</a:t>
            </a:r>
          </a:p>
          <a:p>
            <a:r>
              <a:rPr lang="en-US" sz="2000" dirty="0">
                <a:sym typeface="Wingdings" pitchFamily="2" charset="2"/>
              </a:rPr>
              <a:t>	 </a:t>
            </a:r>
            <a:r>
              <a:rPr lang="en-US" sz="1800" dirty="0">
                <a:sym typeface="Wingdings" pitchFamily="2" charset="2"/>
              </a:rPr>
              <a:t>better reflect associated hazard potential</a:t>
            </a:r>
          </a:p>
          <a:p>
            <a:endParaRPr lang="en-US" dirty="0"/>
          </a:p>
          <a:p>
            <a:r>
              <a:rPr lang="en-US" sz="2800" b="1" u="sng" dirty="0"/>
              <a:t>Future/continuing assessment</a:t>
            </a:r>
          </a:p>
          <a:p>
            <a:r>
              <a:rPr lang="en-US" sz="2400" dirty="0"/>
              <a:t>	Wind distribution asymmetries</a:t>
            </a:r>
          </a:p>
          <a:p>
            <a:r>
              <a:rPr lang="en-US" sz="2400" dirty="0"/>
              <a:t>	</a:t>
            </a:r>
            <a:r>
              <a:rPr lang="en-US" sz="2000" dirty="0"/>
              <a:t>(degree of asymmetry, direction of asymmetry)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046DA5-37F1-204E-88D2-02F0C4613F2C}"/>
              </a:ext>
            </a:extLst>
          </p:cNvPr>
          <p:cNvSpPr txBox="1"/>
          <p:nvPr/>
        </p:nvSpPr>
        <p:spPr>
          <a:xfrm>
            <a:off x="115022" y="6363943"/>
            <a:ext cx="302723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Contact</a:t>
            </a:r>
            <a:r>
              <a:rPr lang="en-US" dirty="0"/>
              <a:t>: Kelly.Ryan@noaa.gov</a:t>
            </a:r>
          </a:p>
        </p:txBody>
      </p:sp>
    </p:spTree>
    <p:extLst>
      <p:ext uri="{BB962C8B-B14F-4D97-AF65-F5344CB8AC3E}">
        <p14:creationId xmlns:p14="http://schemas.microsoft.com/office/powerpoint/2010/main" val="183074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38C2E12-B362-7C64-35B1-1145047B0371}"/>
              </a:ext>
            </a:extLst>
          </p:cNvPr>
          <p:cNvSpPr txBox="1"/>
          <p:nvPr/>
        </p:nvSpPr>
        <p:spPr>
          <a:xfrm>
            <a:off x="360527" y="2167116"/>
            <a:ext cx="595275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Evaluate impact of data assimilation strategy on tropical cyclone prediction</a:t>
            </a:r>
          </a:p>
          <a:p>
            <a:endParaRPr lang="en-US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Extend impact assessment to hazard-driven metrics</a:t>
            </a:r>
          </a:p>
          <a:p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8BD9992-67CA-6F9A-408F-405E2DB4441D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FD47536-01A9-7D2F-6616-C58C2EC5E107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118294E-BCE9-97B0-DB38-7B28F0242482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4A6222-2B7C-7AB2-41D7-A76A391C8387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D253A6-C2A7-E433-2B23-37AA47D35E5C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Motivation</a:t>
            </a:r>
            <a:endParaRPr lang="en-US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359970-9A17-18B8-C523-9585B88BE77D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7D7AEE-BBCC-9A3D-9470-FB4FBD3EDED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Results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724BE0-9C71-619C-5ED6-BD7E10B74719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2" name="Picture 2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4BCBEA3-9DAF-503F-BDBC-C9A7CD3534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586" t="26356" r="9592" b="14990"/>
          <a:stretch/>
        </p:blipFill>
        <p:spPr>
          <a:xfrm>
            <a:off x="6636781" y="1466552"/>
            <a:ext cx="5194692" cy="35621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19F689F-7E38-B1A3-4A64-2E94D743A013}"/>
              </a:ext>
            </a:extLst>
          </p:cNvPr>
          <p:cNvSpPr txBox="1"/>
          <p:nvPr/>
        </p:nvSpPr>
        <p:spPr>
          <a:xfrm>
            <a:off x="946951" y="4840318"/>
            <a:ext cx="53800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Track</a:t>
            </a:r>
          </a:p>
          <a:p>
            <a:r>
              <a:rPr lang="en-US" dirty="0"/>
              <a:t>Intensity</a:t>
            </a:r>
          </a:p>
          <a:p>
            <a:r>
              <a:rPr lang="en-US" dirty="0"/>
              <a:t>	</a:t>
            </a:r>
            <a:r>
              <a:rPr lang="en-US" sz="2000" b="1" dirty="0"/>
              <a:t>Wind distribution (</a:t>
            </a:r>
            <a:r>
              <a:rPr lang="en-US" sz="2000" b="1" dirty="0">
                <a:solidFill>
                  <a:srgbClr val="FF0000"/>
                </a:solidFill>
              </a:rPr>
              <a:t>size</a:t>
            </a:r>
            <a:r>
              <a:rPr lang="en-US" sz="2000" b="1" dirty="0"/>
              <a:t>, asymmetry)</a:t>
            </a:r>
          </a:p>
          <a:p>
            <a:r>
              <a:rPr lang="en-US" sz="2000" b="1" dirty="0"/>
              <a:t>		Storm Surge </a:t>
            </a:r>
            <a:r>
              <a:rPr lang="en-US" sz="2000" dirty="0"/>
              <a:t>(wind distribution)</a:t>
            </a:r>
          </a:p>
          <a:p>
            <a:r>
              <a:rPr lang="en-US" sz="2000" b="1" dirty="0"/>
              <a:t>		Rainfall </a:t>
            </a:r>
            <a:r>
              <a:rPr lang="en-US" sz="2000" dirty="0"/>
              <a:t>(wind distribution)</a:t>
            </a:r>
          </a:p>
          <a:p>
            <a:r>
              <a:rPr lang="en-US" sz="2000" b="1" dirty="0"/>
              <a:t>		Severe </a:t>
            </a:r>
            <a:r>
              <a:rPr lang="en-US" sz="2000" dirty="0"/>
              <a:t>(wind distribution)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C92FFB-E66E-7E13-51DE-C85CD0AED91A}"/>
              </a:ext>
            </a:extLst>
          </p:cNvPr>
          <p:cNvSpPr txBox="1"/>
          <p:nvPr/>
        </p:nvSpPr>
        <p:spPr>
          <a:xfrm>
            <a:off x="6779325" y="5391448"/>
            <a:ext cx="4961465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Symmetric TC “size” (defined by radius of 34-knot winds) correlates with associated surge/rainfall</a:t>
            </a:r>
          </a:p>
        </p:txBody>
      </p:sp>
    </p:spTree>
    <p:extLst>
      <p:ext uri="{BB962C8B-B14F-4D97-AF65-F5344CB8AC3E}">
        <p14:creationId xmlns:p14="http://schemas.microsoft.com/office/powerpoint/2010/main" val="21676086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6EF64C3-5C28-A567-2281-4D643875EF34}"/>
              </a:ext>
            </a:extLst>
          </p:cNvPr>
          <p:cNvSpPr/>
          <p:nvPr/>
        </p:nvSpPr>
        <p:spPr>
          <a:xfrm>
            <a:off x="85344" y="121920"/>
            <a:ext cx="11994672" cy="1083631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4F17C9-ADF2-BA12-41D5-E2747F5D5064}"/>
              </a:ext>
            </a:extLst>
          </p:cNvPr>
          <p:cNvSpPr txBox="1"/>
          <p:nvPr/>
        </p:nvSpPr>
        <p:spPr>
          <a:xfrm>
            <a:off x="4525808" y="371347"/>
            <a:ext cx="272664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Supplementary</a:t>
            </a:r>
            <a:endParaRPr lang="en-US" sz="2800" dirty="0"/>
          </a:p>
        </p:txBody>
      </p:sp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A7A0922-D68F-B2DB-3796-A5FB71A83B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29" t="24432" r="8702" b="15686"/>
          <a:stretch/>
        </p:blipFill>
        <p:spPr>
          <a:xfrm>
            <a:off x="2416286" y="1466552"/>
            <a:ext cx="7671101" cy="524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56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46156F-818B-F35F-6E40-9150176666A7}"/>
              </a:ext>
            </a:extLst>
          </p:cNvPr>
          <p:cNvSpPr/>
          <p:nvPr/>
        </p:nvSpPr>
        <p:spPr>
          <a:xfrm>
            <a:off x="1447800" y="1409699"/>
            <a:ext cx="8976360" cy="5326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1B2F2DEB-6597-2035-B95B-FB7DA4DDC1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92" t="26686" r="10270" b="69109"/>
          <a:stretch/>
        </p:blipFill>
        <p:spPr>
          <a:xfrm>
            <a:off x="1447799" y="1409700"/>
            <a:ext cx="8976361" cy="406908"/>
          </a:xfrm>
          <a:prstGeom prst="rect">
            <a:avLst/>
          </a:prstGeom>
        </p:spPr>
      </p:pic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7EAB0C83-738F-F6A8-0146-A1A04CF0AA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92" t="69826" r="10270" b="19449"/>
          <a:stretch/>
        </p:blipFill>
        <p:spPr>
          <a:xfrm>
            <a:off x="1447799" y="5583936"/>
            <a:ext cx="8976361" cy="10378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26F21E-C66E-217C-F968-4F3B488C4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375" y="2022804"/>
            <a:ext cx="4595779" cy="34468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DF7A2F-1B7D-5705-49D9-CE6F5BDABD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19"/>
          <a:stretch/>
        </p:blipFill>
        <p:spPr>
          <a:xfrm>
            <a:off x="5949695" y="2020757"/>
            <a:ext cx="4474465" cy="356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42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B9C7FB0-A9AE-C2B3-3D3E-95C50B33F6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635" t="34663" r="10381" b="30094"/>
          <a:stretch/>
        </p:blipFill>
        <p:spPr>
          <a:xfrm>
            <a:off x="716918" y="1938528"/>
            <a:ext cx="6732394" cy="41861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FA613CA-8563-C125-ABDC-FB69DAE858AD}"/>
              </a:ext>
            </a:extLst>
          </p:cNvPr>
          <p:cNvSpPr txBox="1"/>
          <p:nvPr/>
        </p:nvSpPr>
        <p:spPr>
          <a:xfrm>
            <a:off x="7924800" y="2084832"/>
            <a:ext cx="392582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Model</a:t>
            </a:r>
            <a:endParaRPr lang="en-US" b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FV3 using physics from 2021 real-time implementation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6 km grid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81 vertical levels up to 2 </a:t>
            </a:r>
            <a:r>
              <a:rPr lang="en-US" dirty="0" err="1"/>
              <a:t>hPa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sz="2400" b="1" dirty="0"/>
              <a:t>19-days of fully cycling 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 day spin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6-hourly cycling (40 members)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Forecasts out to 4 days for  deterministic solutions and 10 individual members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52AE54-73A2-01B2-B8ED-0CB54E940EC1}"/>
              </a:ext>
            </a:extLst>
          </p:cNvPr>
          <p:cNvSpPr txBox="1"/>
          <p:nvPr/>
        </p:nvSpPr>
        <p:spPr>
          <a:xfrm>
            <a:off x="5754624" y="6124674"/>
            <a:ext cx="6231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Two Atlantic tropical cyclone cases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F43AC54-6722-A115-069F-EA8913E0F512}"/>
              </a:ext>
            </a:extLst>
          </p:cNvPr>
          <p:cNvCxnSpPr>
            <a:cxnSpLocks/>
          </p:cNvCxnSpPr>
          <p:nvPr/>
        </p:nvCxnSpPr>
        <p:spPr>
          <a:xfrm>
            <a:off x="4484914" y="6447246"/>
            <a:ext cx="1097258" cy="0"/>
          </a:xfrm>
          <a:prstGeom prst="straightConnector1">
            <a:avLst/>
          </a:prstGeom>
          <a:ln w="1238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D24CE95-728B-2CBB-AA8C-3E530C6297FC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2DFE2D26-E6A0-227D-4E0F-7AD0F8E4BCCF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5FFB5B5-77B5-9CC5-B780-EBF20FEF9B4B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B180AE9-0A2B-595D-D08D-CBDF17F8FAC7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3E84F0-A4FB-2943-7AC5-71E5236F0558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0C27137-7993-7A90-9332-979AC723A9BC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Experiments</a:t>
            </a:r>
            <a:endParaRPr lang="en-US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42F83E-4452-8BC8-EBD8-F0B89ABB59A4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Results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090631-54DC-869F-7729-2F158608E63D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FD2FB5-CF58-0418-EAD0-324F2477B573}"/>
              </a:ext>
            </a:extLst>
          </p:cNvPr>
          <p:cNvSpPr txBox="1"/>
          <p:nvPr/>
        </p:nvSpPr>
        <p:spPr>
          <a:xfrm>
            <a:off x="1372258" y="1353753"/>
            <a:ext cx="5442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Regional configuration of HAFS</a:t>
            </a:r>
          </a:p>
        </p:txBody>
      </p:sp>
    </p:spTree>
    <p:extLst>
      <p:ext uri="{BB962C8B-B14F-4D97-AF65-F5344CB8AC3E}">
        <p14:creationId xmlns:p14="http://schemas.microsoft.com/office/powerpoint/2010/main" val="3164049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1D4738D-265D-2FAC-846D-AE55D8ACD409}"/>
              </a:ext>
            </a:extLst>
          </p:cNvPr>
          <p:cNvSpPr txBox="1"/>
          <p:nvPr/>
        </p:nvSpPr>
        <p:spPr>
          <a:xfrm>
            <a:off x="393168" y="1560183"/>
            <a:ext cx="6349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/>
              <a:t>Data assimilation comparison</a:t>
            </a:r>
          </a:p>
          <a:p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Updates 40 HAFS ensemble members about variational analysis using: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36A6D1-ABFC-0E36-C4AA-FC4326FF8F02}"/>
              </a:ext>
            </a:extLst>
          </p:cNvPr>
          <p:cNvSpPr txBox="1"/>
          <p:nvPr/>
        </p:nvSpPr>
        <p:spPr>
          <a:xfrm>
            <a:off x="1846095" y="3944987"/>
            <a:ext cx="2091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EnKF-Var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8551F8-97A8-AC6C-D675-1BAD44E882A2}"/>
              </a:ext>
            </a:extLst>
          </p:cNvPr>
          <p:cNvSpPr txBox="1"/>
          <p:nvPr/>
        </p:nvSpPr>
        <p:spPr>
          <a:xfrm>
            <a:off x="1842750" y="4913187"/>
            <a:ext cx="2091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LPF-Var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537F417-994C-BF21-72AB-F3F063F3ABA8}"/>
              </a:ext>
            </a:extLst>
          </p:cNvPr>
          <p:cNvCxnSpPr/>
          <p:nvPr/>
        </p:nvCxnSpPr>
        <p:spPr>
          <a:xfrm flipH="1">
            <a:off x="3934672" y="4230624"/>
            <a:ext cx="108508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B67B406-2FEF-6B5A-00A3-4546BE422224}"/>
              </a:ext>
            </a:extLst>
          </p:cNvPr>
          <p:cNvSpPr txBox="1"/>
          <p:nvPr/>
        </p:nvSpPr>
        <p:spPr>
          <a:xfrm>
            <a:off x="5449824" y="4047744"/>
            <a:ext cx="4981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Assumes gaussian error characteristics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A5B8711-8F3E-9406-1FA8-68F2F9A64C3A}"/>
              </a:ext>
            </a:extLst>
          </p:cNvPr>
          <p:cNvCxnSpPr/>
          <p:nvPr/>
        </p:nvCxnSpPr>
        <p:spPr>
          <a:xfrm flipH="1">
            <a:off x="3934672" y="5212080"/>
            <a:ext cx="108508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32D2A08-7930-667C-3A4F-EEB542E3851B}"/>
              </a:ext>
            </a:extLst>
          </p:cNvPr>
          <p:cNvSpPr txBox="1"/>
          <p:nvPr/>
        </p:nvSpPr>
        <p:spPr>
          <a:xfrm>
            <a:off x="5422581" y="5020908"/>
            <a:ext cx="5331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Not constrained by gaussian assumptions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2D12EF9-1363-B7C1-A99F-9F156AA8E4EB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0C6CBF4-B17D-5742-D3DB-7C68A212B2D5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54AF72B5-041C-F22F-B002-9607A69A229C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C6CDF87-0717-1C0A-9C38-D09843464A52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72BB18-5539-1A85-6AAE-4F2C57C85C85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F3F62A2-73AB-CC00-E256-5B2057644361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Experiments</a:t>
            </a:r>
            <a:endParaRPr lang="en-US" sz="2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35556A-388E-8323-237F-750E3AFE997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Results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8D62EE-F3A2-3A49-EEE8-6E7EECB75C76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79DADF-58F4-6A5B-3BBA-397FC1DA32A2}"/>
              </a:ext>
            </a:extLst>
          </p:cNvPr>
          <p:cNvSpPr txBox="1"/>
          <p:nvPr/>
        </p:nvSpPr>
        <p:spPr>
          <a:xfrm>
            <a:off x="2508927" y="5525067"/>
            <a:ext cx="9571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ffectLst/>
                <a:latin typeface="Helvetica" pitchFamily="2" charset="0"/>
              </a:rPr>
              <a:t>Poterjoy, J. 2022a: Implications of multivariate non-Gaussian data assimilation for multi-scale weather prediction. Mon. Wea. Rev.,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Poterjoy, J., 2022b: Regularization and tempering for a moment-matching localized particle filter. Q. J. Roy. Meteor. Soc.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2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3A7EE85-BA86-D6A3-4B29-EB78178D98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00" t="31668" r="14819" b="8823"/>
          <a:stretch/>
        </p:blipFill>
        <p:spPr>
          <a:xfrm>
            <a:off x="2439664" y="1574154"/>
            <a:ext cx="6974079" cy="5168022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EC37934-6794-B7B5-472D-67E4BC4BDC71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D60E345-7E5A-FEC8-0A98-3C7D35998E4D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A8DD5D6-533C-B4F4-723E-78C7AB0B2FD0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EAEBF6-68B7-0F76-1160-380F4A29C1FD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1D0DDF-AAD4-563B-71F6-10CE5E90E3BF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03251B-7F8B-94D4-1036-251F8924C8C7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FA8AD2-CD0D-71DE-EF91-3CA594505AD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507964-F0EF-BE7C-C3D1-91F35F8DC46B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8E1762-F91B-7DE2-38C6-C79A859A14AC}"/>
              </a:ext>
            </a:extLst>
          </p:cNvPr>
          <p:cNvSpPr txBox="1"/>
          <p:nvPr/>
        </p:nvSpPr>
        <p:spPr>
          <a:xfrm>
            <a:off x="256032" y="3694176"/>
            <a:ext cx="198549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Comparable mean errors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AA515D-EFF4-BE5D-8DBB-2497574F2934}"/>
              </a:ext>
            </a:extLst>
          </p:cNvPr>
          <p:cNvSpPr txBox="1"/>
          <p:nvPr/>
        </p:nvSpPr>
        <p:spPr>
          <a:xfrm>
            <a:off x="9606032" y="3694175"/>
            <a:ext cx="2539029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Substantial differences in</a:t>
            </a:r>
          </a:p>
          <a:p>
            <a:pPr algn="ctr"/>
            <a:r>
              <a:rPr lang="en-US" dirty="0"/>
              <a:t>ensemble spread</a:t>
            </a:r>
          </a:p>
        </p:txBody>
      </p:sp>
    </p:spTree>
    <p:extLst>
      <p:ext uri="{BB962C8B-B14F-4D97-AF65-F5344CB8AC3E}">
        <p14:creationId xmlns:p14="http://schemas.microsoft.com/office/powerpoint/2010/main" val="177951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0" name="Picture 19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439126FB-DCE5-A804-3296-1783186ED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829" t="24432" r="14349" b="17471"/>
          <a:stretch/>
        </p:blipFill>
        <p:spPr>
          <a:xfrm>
            <a:off x="204066" y="2039751"/>
            <a:ext cx="6171228" cy="4478436"/>
          </a:xfrm>
          <a:prstGeom prst="rect">
            <a:avLst/>
          </a:prstGeom>
        </p:spPr>
      </p:pic>
      <p:sp>
        <p:nvSpPr>
          <p:cNvPr id="23" name="Left Brace 22">
            <a:extLst>
              <a:ext uri="{FF2B5EF4-FFF2-40B4-BE49-F238E27FC236}">
                <a16:creationId xmlns:a16="http://schemas.microsoft.com/office/drawing/2014/main" id="{DC244D26-0300-DB49-4A15-C4CA741D2766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DE47080C-B800-7C26-A482-77DE7DA17ADD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35FD5A-DF59-E2EB-D66F-B6ADBC0B23D2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171FF-F4D7-9181-2A8B-F05034FF32F5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  <p:pic>
        <p:nvPicPr>
          <p:cNvPr id="27" name="Picture 2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58F8033-029A-B0C9-EF04-6B4E8C5239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337" t="34593" r="16702" b="16977"/>
          <a:stretch/>
        </p:blipFill>
        <p:spPr>
          <a:xfrm>
            <a:off x="6421694" y="2095500"/>
            <a:ext cx="5652272" cy="378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14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0B015C-EA8B-6CCB-0944-8086224720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9" r="8665"/>
          <a:stretch/>
        </p:blipFill>
        <p:spPr>
          <a:xfrm>
            <a:off x="115022" y="3404616"/>
            <a:ext cx="7010400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4062E1-5177-3124-011F-59AD44F3F5D6}"/>
              </a:ext>
            </a:extLst>
          </p:cNvPr>
          <p:cNvSpPr txBox="1"/>
          <p:nvPr/>
        </p:nvSpPr>
        <p:spPr>
          <a:xfrm>
            <a:off x="41242" y="2333844"/>
            <a:ext cx="633083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Intensity influenced by island topography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355DDB-5DC2-DB57-8058-BF0F3603E1C7}"/>
              </a:ext>
            </a:extLst>
          </p:cNvPr>
          <p:cNvCxnSpPr>
            <a:cxnSpLocks/>
          </p:cNvCxnSpPr>
          <p:nvPr/>
        </p:nvCxnSpPr>
        <p:spPr>
          <a:xfrm>
            <a:off x="7778496" y="2426208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Left Brace 25">
            <a:extLst>
              <a:ext uri="{FF2B5EF4-FFF2-40B4-BE49-F238E27FC236}">
                <a16:creationId xmlns:a16="http://schemas.microsoft.com/office/drawing/2014/main" id="{2BFE2676-A7B2-9217-04DA-DB7229794C37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1285D90D-4D4D-712C-39FC-D2CAFBDB6483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D77BF1-5D7E-C070-548B-FB6E4D6743E2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88C949-497E-8C33-13A1-38BD6998581B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1804522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45DD3E1-2B7E-F14F-474D-0BD40AF0AC5B}"/>
              </a:ext>
            </a:extLst>
          </p:cNvPr>
          <p:cNvSpPr txBox="1"/>
          <p:nvPr/>
        </p:nvSpPr>
        <p:spPr>
          <a:xfrm>
            <a:off x="204066" y="1454976"/>
            <a:ext cx="5891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/>
              <a:t>Tropical Cyclone Case: Laura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1C9078-EFAB-E979-F47D-B9FDE82CD229}"/>
              </a:ext>
            </a:extLst>
          </p:cNvPr>
          <p:cNvSpPr/>
          <p:nvPr/>
        </p:nvSpPr>
        <p:spPr>
          <a:xfrm>
            <a:off x="3243550" y="121921"/>
            <a:ext cx="2579410" cy="109520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180815F-07B6-AB04-97E2-818869C96CFB}"/>
              </a:ext>
            </a:extLst>
          </p:cNvPr>
          <p:cNvSpPr/>
          <p:nvPr/>
        </p:nvSpPr>
        <p:spPr>
          <a:xfrm>
            <a:off x="6372078" y="121921"/>
            <a:ext cx="2579410" cy="109520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69318A-3415-BE2B-9A09-7E1823FE2021}"/>
              </a:ext>
            </a:extLst>
          </p:cNvPr>
          <p:cNvSpPr/>
          <p:nvPr/>
        </p:nvSpPr>
        <p:spPr>
          <a:xfrm>
            <a:off x="9500606" y="121920"/>
            <a:ext cx="2579410" cy="108363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9180F5-C57B-A96A-BE4E-CF16987CC846}"/>
              </a:ext>
            </a:extLst>
          </p:cNvPr>
          <p:cNvSpPr/>
          <p:nvPr/>
        </p:nvSpPr>
        <p:spPr>
          <a:xfrm>
            <a:off x="115022" y="121920"/>
            <a:ext cx="2579410" cy="1083631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812168-18EE-496A-64F2-E1A3795F1BE7}"/>
              </a:ext>
            </a:extLst>
          </p:cNvPr>
          <p:cNvSpPr txBox="1"/>
          <p:nvPr/>
        </p:nvSpPr>
        <p:spPr>
          <a:xfrm>
            <a:off x="393168" y="371347"/>
            <a:ext cx="20231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Motivation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0B8EBD-5A27-8416-78F3-CEF4121A0A4E}"/>
              </a:ext>
            </a:extLst>
          </p:cNvPr>
          <p:cNvSpPr txBox="1"/>
          <p:nvPr/>
        </p:nvSpPr>
        <p:spPr>
          <a:xfrm>
            <a:off x="3401662" y="371346"/>
            <a:ext cx="226318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Experiments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8D3F7-9689-D17C-B858-1B593648C721}"/>
              </a:ext>
            </a:extLst>
          </p:cNvPr>
          <p:cNvSpPr txBox="1"/>
          <p:nvPr/>
        </p:nvSpPr>
        <p:spPr>
          <a:xfrm>
            <a:off x="6967974" y="371346"/>
            <a:ext cx="137326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Results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C4B52-0DE5-A51D-0C2C-B418ACF445BC}"/>
              </a:ext>
            </a:extLst>
          </p:cNvPr>
          <p:cNvSpPr txBox="1"/>
          <p:nvPr/>
        </p:nvSpPr>
        <p:spPr>
          <a:xfrm>
            <a:off x="9705719" y="371346"/>
            <a:ext cx="216918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B984F6-5A44-5BAD-CE12-0A7805C341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37" t="34593" r="16702" b="16977"/>
          <a:stretch/>
        </p:blipFill>
        <p:spPr>
          <a:xfrm>
            <a:off x="6515100" y="2095500"/>
            <a:ext cx="5558865" cy="37185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4666AB-F252-6D09-3FDB-631390CD8861}"/>
              </a:ext>
            </a:extLst>
          </p:cNvPr>
          <p:cNvSpPr/>
          <p:nvPr/>
        </p:nvSpPr>
        <p:spPr>
          <a:xfrm>
            <a:off x="78446" y="3340608"/>
            <a:ext cx="7090450" cy="3456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273B8-AF3C-327C-A928-396CD7A75C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0" r="8774"/>
          <a:stretch/>
        </p:blipFill>
        <p:spPr>
          <a:xfrm>
            <a:off x="115022" y="3403310"/>
            <a:ext cx="7012004" cy="3331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D91DBA-5E0B-EE45-0E48-E1C45E07CABD}"/>
              </a:ext>
            </a:extLst>
          </p:cNvPr>
          <p:cNvSpPr txBox="1"/>
          <p:nvPr/>
        </p:nvSpPr>
        <p:spPr>
          <a:xfrm>
            <a:off x="41242" y="2333844"/>
            <a:ext cx="633083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Intensity influenced by island topography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2F956E1-2E1E-5D02-91C1-CE434C66A88C}"/>
              </a:ext>
            </a:extLst>
          </p:cNvPr>
          <p:cNvCxnSpPr>
            <a:cxnSpLocks/>
          </p:cNvCxnSpPr>
          <p:nvPr/>
        </p:nvCxnSpPr>
        <p:spPr>
          <a:xfrm>
            <a:off x="8132064" y="2438400"/>
            <a:ext cx="0" cy="2987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>
            <a:extLst>
              <a:ext uri="{FF2B5EF4-FFF2-40B4-BE49-F238E27FC236}">
                <a16:creationId xmlns:a16="http://schemas.microsoft.com/office/drawing/2014/main" id="{7B0688C6-A534-A974-4F21-20F6761D2060}"/>
              </a:ext>
            </a:extLst>
          </p:cNvPr>
          <p:cNvSpPr/>
          <p:nvPr/>
        </p:nvSpPr>
        <p:spPr>
          <a:xfrm rot="5400000">
            <a:off x="9001199" y="1246860"/>
            <a:ext cx="228733" cy="137584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958ACC94-0CCF-84B4-6E17-68242F1D84F8}"/>
              </a:ext>
            </a:extLst>
          </p:cNvPr>
          <p:cNvSpPr/>
          <p:nvPr/>
        </p:nvSpPr>
        <p:spPr>
          <a:xfrm rot="5400000">
            <a:off x="10352454" y="1455984"/>
            <a:ext cx="205257" cy="96228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A29618-67E8-D5EE-CF52-C2B75E5F6ED7}"/>
              </a:ext>
            </a:extLst>
          </p:cNvPr>
          <p:cNvSpPr txBox="1"/>
          <p:nvPr/>
        </p:nvSpPr>
        <p:spPr>
          <a:xfrm>
            <a:off x="8051941" y="1505030"/>
            <a:ext cx="192200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Multiple island landfalls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2158D6-5F9D-B782-8D5D-083B702A6E87}"/>
              </a:ext>
            </a:extLst>
          </p:cNvPr>
          <p:cNvSpPr txBox="1"/>
          <p:nvPr/>
        </p:nvSpPr>
        <p:spPr>
          <a:xfrm>
            <a:off x="10322712" y="1483782"/>
            <a:ext cx="16071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RI in Gulf of Mexico</a:t>
            </a:r>
          </a:p>
        </p:txBody>
      </p:sp>
    </p:spTree>
    <p:extLst>
      <p:ext uri="{BB962C8B-B14F-4D97-AF65-F5344CB8AC3E}">
        <p14:creationId xmlns:p14="http://schemas.microsoft.com/office/powerpoint/2010/main" val="2900169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1432</Words>
  <Application>Microsoft Macintosh PowerPoint</Application>
  <PresentationFormat>Widescreen</PresentationFormat>
  <Paragraphs>443</Paragraphs>
  <Slides>31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Helvetica</vt:lpstr>
      <vt:lpstr>Office Theme 2013 - 2022</vt:lpstr>
      <vt:lpstr>Tropical Cyclone Hazards Evaluated using Recent Advancements in Ensemble Data Assimilation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Tropical Cyclone Hazards Evaluated using recent Advancements in Ensemble Data Assimilation</dc:title>
  <dc:creator>Jonathan Poterjoy</dc:creator>
  <cp:lastModifiedBy>Jonathan Poterjoy</cp:lastModifiedBy>
  <cp:revision>42</cp:revision>
  <dcterms:created xsi:type="dcterms:W3CDTF">2022-12-29T20:03:09Z</dcterms:created>
  <dcterms:modified xsi:type="dcterms:W3CDTF">2023-02-09T12:41:14Z</dcterms:modified>
</cp:coreProperties>
</file>